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79" r:id="rId2"/>
    <p:sldId id="435" r:id="rId3"/>
    <p:sldId id="459" r:id="rId4"/>
    <p:sldId id="437" r:id="rId5"/>
    <p:sldId id="454" r:id="rId6"/>
    <p:sldId id="418" r:id="rId7"/>
    <p:sldId id="419" r:id="rId8"/>
    <p:sldId id="439" r:id="rId9"/>
    <p:sldId id="442" r:id="rId10"/>
    <p:sldId id="483" r:id="rId11"/>
    <p:sldId id="484" r:id="rId12"/>
    <p:sldId id="487" r:id="rId13"/>
    <p:sldId id="282" r:id="rId14"/>
    <p:sldId id="457" r:id="rId15"/>
    <p:sldId id="446" r:id="rId16"/>
    <p:sldId id="447" r:id="rId17"/>
    <p:sldId id="490" r:id="rId18"/>
    <p:sldId id="485" r:id="rId19"/>
    <p:sldId id="486" r:id="rId20"/>
    <p:sldId id="450" r:id="rId21"/>
    <p:sldId id="452" r:id="rId22"/>
    <p:sldId id="424" r:id="rId23"/>
    <p:sldId id="421" r:id="rId24"/>
    <p:sldId id="422" r:id="rId25"/>
    <p:sldId id="423" r:id="rId26"/>
    <p:sldId id="420" r:id="rId27"/>
    <p:sldId id="427" r:id="rId28"/>
    <p:sldId id="426" r:id="rId29"/>
    <p:sldId id="283" r:id="rId30"/>
    <p:sldId id="428" r:id="rId31"/>
    <p:sldId id="476" r:id="rId32"/>
    <p:sldId id="477" r:id="rId33"/>
    <p:sldId id="430" r:id="rId34"/>
    <p:sldId id="488" r:id="rId35"/>
    <p:sldId id="280" r:id="rId36"/>
    <p:sldId id="478" r:id="rId37"/>
    <p:sldId id="433" r:id="rId38"/>
    <p:sldId id="499" r:id="rId39"/>
    <p:sldId id="453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k nazar" initials="b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4629A-9FE1-41D3-BBC7-7AAF5BB38D4E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x-none"/>
        </a:p>
      </dgm:t>
    </dgm:pt>
    <dgm:pt modelId="{2A1C9242-3827-469C-A564-7B39E659BD9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1) стенозом легочной артерии и </a:t>
          </a:r>
          <a:r>
            <a:rPr lang="x-none" sz="2400" dirty="0">
              <a:solidFill>
                <a:schemeClr val="tx1"/>
              </a:solidFill>
            </a:rPr>
            <a:t>стенозом выводного тракта правого</a:t>
          </a:r>
          <a:r>
            <a:rPr lang="ru-RU" sz="2400" dirty="0">
              <a:solidFill>
                <a:schemeClr val="tx1"/>
              </a:solidFill>
            </a:rPr>
            <a:t> </a:t>
          </a:r>
          <a:r>
            <a:rPr lang="x-none" sz="2400" dirty="0">
              <a:solidFill>
                <a:schemeClr val="tx1"/>
              </a:solidFill>
            </a:rPr>
            <a:t>желудочка</a:t>
          </a:r>
          <a:r>
            <a:rPr lang="ru-RU" sz="2400" dirty="0">
              <a:solidFill>
                <a:schemeClr val="tx1"/>
              </a:solidFill>
            </a:rPr>
            <a:t>;</a:t>
          </a:r>
          <a:endParaRPr lang="x-none" sz="2400" dirty="0">
            <a:solidFill>
              <a:schemeClr val="tx1"/>
            </a:solidFill>
          </a:endParaRPr>
        </a:p>
      </dgm:t>
    </dgm:pt>
    <dgm:pt modelId="{306B5C70-9287-4148-80E1-E7172354BD77}" type="parTrans" cxnId="{0396F988-5674-49C0-A02D-878B24DF2D04}">
      <dgm:prSet/>
      <dgm:spPr/>
      <dgm:t>
        <a:bodyPr/>
        <a:lstStyle/>
        <a:p>
          <a:endParaRPr lang="x-none"/>
        </a:p>
      </dgm:t>
    </dgm:pt>
    <dgm:pt modelId="{FC2D461E-BF9C-40FB-94D1-032D9CF84AB2}" type="sibTrans" cxnId="{0396F988-5674-49C0-A02D-878B24DF2D04}">
      <dgm:prSet/>
      <dgm:spPr/>
      <dgm:t>
        <a:bodyPr/>
        <a:lstStyle/>
        <a:p>
          <a:endParaRPr lang="x-none"/>
        </a:p>
      </dgm:t>
    </dgm:pt>
    <dgm:pt modelId="{1FD06DCB-F6AD-4091-915B-D6E1B6B07E6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2) </a:t>
          </a:r>
          <a:r>
            <a:rPr lang="x-none" sz="2400" dirty="0">
              <a:solidFill>
                <a:schemeClr val="tx1"/>
              </a:solidFill>
            </a:rPr>
            <a:t>дефектом межжелудочковой</a:t>
          </a:r>
          <a:r>
            <a:rPr lang="ru-RU" sz="2400" dirty="0">
              <a:solidFill>
                <a:schemeClr val="tx1"/>
              </a:solidFill>
            </a:rPr>
            <a:t> </a:t>
          </a:r>
          <a:r>
            <a:rPr lang="x-none" sz="2400" dirty="0">
              <a:solidFill>
                <a:schemeClr val="tx1"/>
              </a:solidFill>
            </a:rPr>
            <a:t>перегородки</a:t>
          </a:r>
          <a:r>
            <a:rPr lang="ru-RU" sz="2400" dirty="0">
              <a:solidFill>
                <a:schemeClr val="tx1"/>
              </a:solidFill>
            </a:rPr>
            <a:t>;</a:t>
          </a:r>
          <a:endParaRPr lang="x-none" sz="2400" dirty="0">
            <a:solidFill>
              <a:schemeClr val="tx1"/>
            </a:solidFill>
          </a:endParaRPr>
        </a:p>
      </dgm:t>
    </dgm:pt>
    <dgm:pt modelId="{7E0B46AE-4532-474A-9342-40E3A95E61E2}" type="parTrans" cxnId="{71FD78BD-A35C-4674-B07D-FC47277E3431}">
      <dgm:prSet/>
      <dgm:spPr/>
      <dgm:t>
        <a:bodyPr/>
        <a:lstStyle/>
        <a:p>
          <a:endParaRPr lang="x-none"/>
        </a:p>
      </dgm:t>
    </dgm:pt>
    <dgm:pt modelId="{374F046C-1B14-4140-8563-636AD66E724E}" type="sibTrans" cxnId="{71FD78BD-A35C-4674-B07D-FC47277E3431}">
      <dgm:prSet/>
      <dgm:spPr/>
      <dgm:t>
        <a:bodyPr/>
        <a:lstStyle/>
        <a:p>
          <a:endParaRPr lang="x-none"/>
        </a:p>
      </dgm:t>
    </dgm:pt>
    <dgm:pt modelId="{D23CE341-7FA9-4B39-A931-7C7912048251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3) </a:t>
          </a:r>
          <a:r>
            <a:rPr lang="x-none" sz="2400" dirty="0">
              <a:solidFill>
                <a:schemeClr val="tx1"/>
              </a:solidFill>
            </a:rPr>
            <a:t>декстропозицией аорты</a:t>
          </a:r>
          <a:r>
            <a:rPr lang="ru-RU" sz="2400" dirty="0">
              <a:solidFill>
                <a:schemeClr val="tx1"/>
              </a:solidFill>
            </a:rPr>
            <a:t>;</a:t>
          </a:r>
          <a:endParaRPr lang="x-none" sz="2400" dirty="0">
            <a:solidFill>
              <a:schemeClr val="tx1"/>
            </a:solidFill>
          </a:endParaRPr>
        </a:p>
      </dgm:t>
    </dgm:pt>
    <dgm:pt modelId="{EEEBF839-0B88-4B35-9BFD-44B1889025A1}" type="parTrans" cxnId="{B3DA2CB9-813B-48F9-9A6C-10AA117EF7A3}">
      <dgm:prSet/>
      <dgm:spPr/>
      <dgm:t>
        <a:bodyPr/>
        <a:lstStyle/>
        <a:p>
          <a:endParaRPr lang="x-none"/>
        </a:p>
      </dgm:t>
    </dgm:pt>
    <dgm:pt modelId="{AC45CED5-BB86-43F9-AD73-423F3F873E11}" type="sibTrans" cxnId="{B3DA2CB9-813B-48F9-9A6C-10AA117EF7A3}">
      <dgm:prSet/>
      <dgm:spPr/>
      <dgm:t>
        <a:bodyPr/>
        <a:lstStyle/>
        <a:p>
          <a:endParaRPr lang="x-none"/>
        </a:p>
      </dgm:t>
    </dgm:pt>
    <dgm:pt modelId="{7B1359B4-D207-4B19-A1EA-A1C8C86A898A}">
      <dgm:prSet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/>
              </a:solidFill>
            </a:rPr>
            <a:t>4) </a:t>
          </a:r>
          <a:r>
            <a:rPr lang="x-none" sz="2400" dirty="0">
              <a:solidFill>
                <a:schemeClr val="tx1"/>
              </a:solidFill>
            </a:rPr>
            <a:t>гипертрофией миокарда правого</a:t>
          </a:r>
          <a:r>
            <a:rPr lang="ru-RU" sz="2400" dirty="0">
              <a:solidFill>
                <a:schemeClr val="tx1"/>
              </a:solidFill>
            </a:rPr>
            <a:t> </a:t>
          </a:r>
          <a:r>
            <a:rPr lang="x-none" sz="2400" dirty="0">
              <a:solidFill>
                <a:schemeClr val="tx1"/>
              </a:solidFill>
            </a:rPr>
            <a:t>желудочка.</a:t>
          </a:r>
        </a:p>
      </dgm:t>
    </dgm:pt>
    <dgm:pt modelId="{78F93CF1-AC90-4FDC-8D11-0BECA0A27E43}" type="parTrans" cxnId="{832EEB19-09FC-406A-A246-8C34E0E0B361}">
      <dgm:prSet/>
      <dgm:spPr/>
      <dgm:t>
        <a:bodyPr/>
        <a:lstStyle/>
        <a:p>
          <a:endParaRPr lang="x-none"/>
        </a:p>
      </dgm:t>
    </dgm:pt>
    <dgm:pt modelId="{E39EAD7B-D465-4EC9-A03A-D3FCF2433E1B}" type="sibTrans" cxnId="{832EEB19-09FC-406A-A246-8C34E0E0B361}">
      <dgm:prSet/>
      <dgm:spPr/>
      <dgm:t>
        <a:bodyPr/>
        <a:lstStyle/>
        <a:p>
          <a:endParaRPr lang="x-none"/>
        </a:p>
      </dgm:t>
    </dgm:pt>
    <dgm:pt modelId="{8A22B5B6-9A4C-48EA-82B0-117926B7F2B8}" type="pres">
      <dgm:prSet presAssocID="{E0A4629A-9FE1-41D3-BBC7-7AAF5BB38D4E}" presName="linear" presStyleCnt="0">
        <dgm:presLayoutVars>
          <dgm:dir/>
          <dgm:animLvl val="lvl"/>
          <dgm:resizeHandles val="exact"/>
        </dgm:presLayoutVars>
      </dgm:prSet>
      <dgm:spPr/>
    </dgm:pt>
    <dgm:pt modelId="{15422869-0805-4ED9-97AA-B960C5E4E693}" type="pres">
      <dgm:prSet presAssocID="{2A1C9242-3827-469C-A564-7B39E659BD99}" presName="parentLin" presStyleCnt="0"/>
      <dgm:spPr/>
    </dgm:pt>
    <dgm:pt modelId="{4FBB6088-0F5A-4BAF-A5EB-DE724F31032F}" type="pres">
      <dgm:prSet presAssocID="{2A1C9242-3827-469C-A564-7B39E659BD99}" presName="parentLeftMargin" presStyleLbl="node1" presStyleIdx="0" presStyleCnt="4"/>
      <dgm:spPr/>
    </dgm:pt>
    <dgm:pt modelId="{1C0A7D91-A946-4338-8104-DC13AAF78DDC}" type="pres">
      <dgm:prSet presAssocID="{2A1C9242-3827-469C-A564-7B39E659BD99}" presName="parentText" presStyleLbl="node1" presStyleIdx="0" presStyleCnt="4" custLinFactNeighborX="6796" custLinFactNeighborY="24781">
        <dgm:presLayoutVars>
          <dgm:chMax val="0"/>
          <dgm:bulletEnabled val="1"/>
        </dgm:presLayoutVars>
      </dgm:prSet>
      <dgm:spPr/>
    </dgm:pt>
    <dgm:pt modelId="{1AD20704-E9FF-4C54-9462-52E6FFB2D38E}" type="pres">
      <dgm:prSet presAssocID="{2A1C9242-3827-469C-A564-7B39E659BD99}" presName="negativeSpace" presStyleCnt="0"/>
      <dgm:spPr/>
    </dgm:pt>
    <dgm:pt modelId="{DF7A4654-82AA-484D-89A0-13584C0AFB29}" type="pres">
      <dgm:prSet presAssocID="{2A1C9242-3827-469C-A564-7B39E659BD99}" presName="childText" presStyleLbl="conFgAcc1" presStyleIdx="0" presStyleCnt="4">
        <dgm:presLayoutVars>
          <dgm:bulletEnabled val="1"/>
        </dgm:presLayoutVars>
      </dgm:prSet>
      <dgm:spPr/>
    </dgm:pt>
    <dgm:pt modelId="{BF2B64B4-752E-48C0-B6DC-6B7F86A5F13B}" type="pres">
      <dgm:prSet presAssocID="{FC2D461E-BF9C-40FB-94D1-032D9CF84AB2}" presName="spaceBetweenRectangles" presStyleCnt="0"/>
      <dgm:spPr/>
    </dgm:pt>
    <dgm:pt modelId="{CD8187AD-13B0-4A7D-A0DA-6BBAC896177F}" type="pres">
      <dgm:prSet presAssocID="{1FD06DCB-F6AD-4091-915B-D6E1B6B07E69}" presName="parentLin" presStyleCnt="0"/>
      <dgm:spPr/>
    </dgm:pt>
    <dgm:pt modelId="{826A3B95-4D7B-4C1A-8354-3CCAE423E05F}" type="pres">
      <dgm:prSet presAssocID="{1FD06DCB-F6AD-4091-915B-D6E1B6B07E69}" presName="parentLeftMargin" presStyleLbl="node1" presStyleIdx="0" presStyleCnt="4"/>
      <dgm:spPr/>
    </dgm:pt>
    <dgm:pt modelId="{14F76DFC-F01A-4FA7-8705-EB6F387518CF}" type="pres">
      <dgm:prSet presAssocID="{1FD06DCB-F6AD-4091-915B-D6E1B6B07E6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4FF57A9-E224-49A7-8C4C-CA7E5491C9FA}" type="pres">
      <dgm:prSet presAssocID="{1FD06DCB-F6AD-4091-915B-D6E1B6B07E69}" presName="negativeSpace" presStyleCnt="0"/>
      <dgm:spPr/>
    </dgm:pt>
    <dgm:pt modelId="{8C032697-E299-4359-83F8-0C2D619B3A23}" type="pres">
      <dgm:prSet presAssocID="{1FD06DCB-F6AD-4091-915B-D6E1B6B07E69}" presName="childText" presStyleLbl="conFgAcc1" presStyleIdx="1" presStyleCnt="4">
        <dgm:presLayoutVars>
          <dgm:bulletEnabled val="1"/>
        </dgm:presLayoutVars>
      </dgm:prSet>
      <dgm:spPr/>
    </dgm:pt>
    <dgm:pt modelId="{F049A8A4-16DA-4D12-9A79-AACFCF79635A}" type="pres">
      <dgm:prSet presAssocID="{374F046C-1B14-4140-8563-636AD66E724E}" presName="spaceBetweenRectangles" presStyleCnt="0"/>
      <dgm:spPr/>
    </dgm:pt>
    <dgm:pt modelId="{E9935E41-24E2-413C-A719-755D7D1F4972}" type="pres">
      <dgm:prSet presAssocID="{D23CE341-7FA9-4B39-A931-7C7912048251}" presName="parentLin" presStyleCnt="0"/>
      <dgm:spPr/>
    </dgm:pt>
    <dgm:pt modelId="{A06FA3BE-EB37-454E-B7C2-5AB4A1FF3205}" type="pres">
      <dgm:prSet presAssocID="{D23CE341-7FA9-4B39-A931-7C7912048251}" presName="parentLeftMargin" presStyleLbl="node1" presStyleIdx="1" presStyleCnt="4"/>
      <dgm:spPr/>
    </dgm:pt>
    <dgm:pt modelId="{64984333-150E-41B0-80A5-326D4B4FA85D}" type="pres">
      <dgm:prSet presAssocID="{D23CE341-7FA9-4B39-A931-7C79120482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F7931DC-AB0E-4BBF-ABB7-11766271C7F1}" type="pres">
      <dgm:prSet presAssocID="{D23CE341-7FA9-4B39-A931-7C7912048251}" presName="negativeSpace" presStyleCnt="0"/>
      <dgm:spPr/>
    </dgm:pt>
    <dgm:pt modelId="{C76A070F-6688-4392-92D6-0F2F7FC311B9}" type="pres">
      <dgm:prSet presAssocID="{D23CE341-7FA9-4B39-A931-7C7912048251}" presName="childText" presStyleLbl="conFgAcc1" presStyleIdx="2" presStyleCnt="4">
        <dgm:presLayoutVars>
          <dgm:bulletEnabled val="1"/>
        </dgm:presLayoutVars>
      </dgm:prSet>
      <dgm:spPr/>
    </dgm:pt>
    <dgm:pt modelId="{773187BA-0E5A-4E69-AFC8-B5D30D9BB302}" type="pres">
      <dgm:prSet presAssocID="{AC45CED5-BB86-43F9-AD73-423F3F873E11}" presName="spaceBetweenRectangles" presStyleCnt="0"/>
      <dgm:spPr/>
    </dgm:pt>
    <dgm:pt modelId="{20E19B5B-C264-400B-9568-822994BDA8B5}" type="pres">
      <dgm:prSet presAssocID="{7B1359B4-D207-4B19-A1EA-A1C8C86A898A}" presName="parentLin" presStyleCnt="0"/>
      <dgm:spPr/>
    </dgm:pt>
    <dgm:pt modelId="{99C97044-293A-4B69-B7EC-3E5A4BA2AD7C}" type="pres">
      <dgm:prSet presAssocID="{7B1359B4-D207-4B19-A1EA-A1C8C86A898A}" presName="parentLeftMargin" presStyleLbl="node1" presStyleIdx="2" presStyleCnt="4"/>
      <dgm:spPr/>
    </dgm:pt>
    <dgm:pt modelId="{C870BA42-FFD1-4695-935D-E2F004AFA713}" type="pres">
      <dgm:prSet presAssocID="{7B1359B4-D207-4B19-A1EA-A1C8C86A898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348F4E2-A2CF-402B-80E8-360DD62C5A26}" type="pres">
      <dgm:prSet presAssocID="{7B1359B4-D207-4B19-A1EA-A1C8C86A898A}" presName="negativeSpace" presStyleCnt="0"/>
      <dgm:spPr/>
    </dgm:pt>
    <dgm:pt modelId="{876D821A-AA79-46EE-B158-A62B4DF8275D}" type="pres">
      <dgm:prSet presAssocID="{7B1359B4-D207-4B19-A1EA-A1C8C86A898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2EEB19-09FC-406A-A246-8C34E0E0B361}" srcId="{E0A4629A-9FE1-41D3-BBC7-7AAF5BB38D4E}" destId="{7B1359B4-D207-4B19-A1EA-A1C8C86A898A}" srcOrd="3" destOrd="0" parTransId="{78F93CF1-AC90-4FDC-8D11-0BECA0A27E43}" sibTransId="{E39EAD7B-D465-4EC9-A03A-D3FCF2433E1B}"/>
    <dgm:cxn modelId="{285D8334-841C-4239-9495-9D3CA934A925}" type="presOf" srcId="{7B1359B4-D207-4B19-A1EA-A1C8C86A898A}" destId="{C870BA42-FFD1-4695-935D-E2F004AFA713}" srcOrd="1" destOrd="0" presId="urn:microsoft.com/office/officeart/2005/8/layout/list1"/>
    <dgm:cxn modelId="{4B287862-0DA1-4A0E-86A4-4D25BA8FFFB3}" type="presOf" srcId="{D23CE341-7FA9-4B39-A931-7C7912048251}" destId="{64984333-150E-41B0-80A5-326D4B4FA85D}" srcOrd="1" destOrd="0" presId="urn:microsoft.com/office/officeart/2005/8/layout/list1"/>
    <dgm:cxn modelId="{E7E9437A-C855-49DB-B867-DC7D4BD6BF3C}" type="presOf" srcId="{2A1C9242-3827-469C-A564-7B39E659BD99}" destId="{1C0A7D91-A946-4338-8104-DC13AAF78DDC}" srcOrd="1" destOrd="0" presId="urn:microsoft.com/office/officeart/2005/8/layout/list1"/>
    <dgm:cxn modelId="{21FC1F80-02C5-4043-A891-1E562D07865F}" type="presOf" srcId="{7B1359B4-D207-4B19-A1EA-A1C8C86A898A}" destId="{99C97044-293A-4B69-B7EC-3E5A4BA2AD7C}" srcOrd="0" destOrd="0" presId="urn:microsoft.com/office/officeart/2005/8/layout/list1"/>
    <dgm:cxn modelId="{0396F988-5674-49C0-A02D-878B24DF2D04}" srcId="{E0A4629A-9FE1-41D3-BBC7-7AAF5BB38D4E}" destId="{2A1C9242-3827-469C-A564-7B39E659BD99}" srcOrd="0" destOrd="0" parTransId="{306B5C70-9287-4148-80E1-E7172354BD77}" sibTransId="{FC2D461E-BF9C-40FB-94D1-032D9CF84AB2}"/>
    <dgm:cxn modelId="{B3DA2CB9-813B-48F9-9A6C-10AA117EF7A3}" srcId="{E0A4629A-9FE1-41D3-BBC7-7AAF5BB38D4E}" destId="{D23CE341-7FA9-4B39-A931-7C7912048251}" srcOrd="2" destOrd="0" parTransId="{EEEBF839-0B88-4B35-9BFD-44B1889025A1}" sibTransId="{AC45CED5-BB86-43F9-AD73-423F3F873E11}"/>
    <dgm:cxn modelId="{2BFD4DBD-0B0A-4C63-BD8B-D13E4100EBC5}" type="presOf" srcId="{1FD06DCB-F6AD-4091-915B-D6E1B6B07E69}" destId="{14F76DFC-F01A-4FA7-8705-EB6F387518CF}" srcOrd="1" destOrd="0" presId="urn:microsoft.com/office/officeart/2005/8/layout/list1"/>
    <dgm:cxn modelId="{71FD78BD-A35C-4674-B07D-FC47277E3431}" srcId="{E0A4629A-9FE1-41D3-BBC7-7AAF5BB38D4E}" destId="{1FD06DCB-F6AD-4091-915B-D6E1B6B07E69}" srcOrd="1" destOrd="0" parTransId="{7E0B46AE-4532-474A-9342-40E3A95E61E2}" sibTransId="{374F046C-1B14-4140-8563-636AD66E724E}"/>
    <dgm:cxn modelId="{66461BD4-331D-46D1-B5A5-610048630E71}" type="presOf" srcId="{D23CE341-7FA9-4B39-A931-7C7912048251}" destId="{A06FA3BE-EB37-454E-B7C2-5AB4A1FF3205}" srcOrd="0" destOrd="0" presId="urn:microsoft.com/office/officeart/2005/8/layout/list1"/>
    <dgm:cxn modelId="{8A1AD8F4-F5CC-4BDC-9EF9-85C9C45FFEAF}" type="presOf" srcId="{2A1C9242-3827-469C-A564-7B39E659BD99}" destId="{4FBB6088-0F5A-4BAF-A5EB-DE724F31032F}" srcOrd="0" destOrd="0" presId="urn:microsoft.com/office/officeart/2005/8/layout/list1"/>
    <dgm:cxn modelId="{05EE3CF5-45C1-414E-95FF-81A30CC12C85}" type="presOf" srcId="{E0A4629A-9FE1-41D3-BBC7-7AAF5BB38D4E}" destId="{8A22B5B6-9A4C-48EA-82B0-117926B7F2B8}" srcOrd="0" destOrd="0" presId="urn:microsoft.com/office/officeart/2005/8/layout/list1"/>
    <dgm:cxn modelId="{E1C895F8-7260-4CBB-9EFD-BF0F5CED3B39}" type="presOf" srcId="{1FD06DCB-F6AD-4091-915B-D6E1B6B07E69}" destId="{826A3B95-4D7B-4C1A-8354-3CCAE423E05F}" srcOrd="0" destOrd="0" presId="urn:microsoft.com/office/officeart/2005/8/layout/list1"/>
    <dgm:cxn modelId="{6F850F0A-5900-40B2-9E17-96FE59910612}" type="presParOf" srcId="{8A22B5B6-9A4C-48EA-82B0-117926B7F2B8}" destId="{15422869-0805-4ED9-97AA-B960C5E4E693}" srcOrd="0" destOrd="0" presId="urn:microsoft.com/office/officeart/2005/8/layout/list1"/>
    <dgm:cxn modelId="{CD15E094-9F63-4663-AAEF-FBE8E885788A}" type="presParOf" srcId="{15422869-0805-4ED9-97AA-B960C5E4E693}" destId="{4FBB6088-0F5A-4BAF-A5EB-DE724F31032F}" srcOrd="0" destOrd="0" presId="urn:microsoft.com/office/officeart/2005/8/layout/list1"/>
    <dgm:cxn modelId="{30CB46B7-F494-4DFE-B177-2E1556EF3E6D}" type="presParOf" srcId="{15422869-0805-4ED9-97AA-B960C5E4E693}" destId="{1C0A7D91-A946-4338-8104-DC13AAF78DDC}" srcOrd="1" destOrd="0" presId="urn:microsoft.com/office/officeart/2005/8/layout/list1"/>
    <dgm:cxn modelId="{0412993E-C480-44E7-9B03-DFF791A92E4F}" type="presParOf" srcId="{8A22B5B6-9A4C-48EA-82B0-117926B7F2B8}" destId="{1AD20704-E9FF-4C54-9462-52E6FFB2D38E}" srcOrd="1" destOrd="0" presId="urn:microsoft.com/office/officeart/2005/8/layout/list1"/>
    <dgm:cxn modelId="{B196A3C8-CC47-44C0-868C-4D3A353FF2FA}" type="presParOf" srcId="{8A22B5B6-9A4C-48EA-82B0-117926B7F2B8}" destId="{DF7A4654-82AA-484D-89A0-13584C0AFB29}" srcOrd="2" destOrd="0" presId="urn:microsoft.com/office/officeart/2005/8/layout/list1"/>
    <dgm:cxn modelId="{F0F6D156-64D4-4841-9016-9F15126957EF}" type="presParOf" srcId="{8A22B5B6-9A4C-48EA-82B0-117926B7F2B8}" destId="{BF2B64B4-752E-48C0-B6DC-6B7F86A5F13B}" srcOrd="3" destOrd="0" presId="urn:microsoft.com/office/officeart/2005/8/layout/list1"/>
    <dgm:cxn modelId="{BEC6D00F-37C7-4AA9-A14F-65CBA4776EAF}" type="presParOf" srcId="{8A22B5B6-9A4C-48EA-82B0-117926B7F2B8}" destId="{CD8187AD-13B0-4A7D-A0DA-6BBAC896177F}" srcOrd="4" destOrd="0" presId="urn:microsoft.com/office/officeart/2005/8/layout/list1"/>
    <dgm:cxn modelId="{87B9A2A0-190D-42B7-BDC6-72C2A1E4BB24}" type="presParOf" srcId="{CD8187AD-13B0-4A7D-A0DA-6BBAC896177F}" destId="{826A3B95-4D7B-4C1A-8354-3CCAE423E05F}" srcOrd="0" destOrd="0" presId="urn:microsoft.com/office/officeart/2005/8/layout/list1"/>
    <dgm:cxn modelId="{8A051BC7-FD1F-40D0-B95B-578B62C7223D}" type="presParOf" srcId="{CD8187AD-13B0-4A7D-A0DA-6BBAC896177F}" destId="{14F76DFC-F01A-4FA7-8705-EB6F387518CF}" srcOrd="1" destOrd="0" presId="urn:microsoft.com/office/officeart/2005/8/layout/list1"/>
    <dgm:cxn modelId="{646B8773-FC56-4997-AD55-F4F013B1826D}" type="presParOf" srcId="{8A22B5B6-9A4C-48EA-82B0-117926B7F2B8}" destId="{A4FF57A9-E224-49A7-8C4C-CA7E5491C9FA}" srcOrd="5" destOrd="0" presId="urn:microsoft.com/office/officeart/2005/8/layout/list1"/>
    <dgm:cxn modelId="{E78D1E93-CE16-4667-9711-714B590A04C2}" type="presParOf" srcId="{8A22B5B6-9A4C-48EA-82B0-117926B7F2B8}" destId="{8C032697-E299-4359-83F8-0C2D619B3A23}" srcOrd="6" destOrd="0" presId="urn:microsoft.com/office/officeart/2005/8/layout/list1"/>
    <dgm:cxn modelId="{04FDA44F-3246-4BB5-B7CC-4B4BB4ED3971}" type="presParOf" srcId="{8A22B5B6-9A4C-48EA-82B0-117926B7F2B8}" destId="{F049A8A4-16DA-4D12-9A79-AACFCF79635A}" srcOrd="7" destOrd="0" presId="urn:microsoft.com/office/officeart/2005/8/layout/list1"/>
    <dgm:cxn modelId="{9FE212C8-CF68-4994-B8E0-878F444E226F}" type="presParOf" srcId="{8A22B5B6-9A4C-48EA-82B0-117926B7F2B8}" destId="{E9935E41-24E2-413C-A719-755D7D1F4972}" srcOrd="8" destOrd="0" presId="urn:microsoft.com/office/officeart/2005/8/layout/list1"/>
    <dgm:cxn modelId="{5B4E1672-D805-47BE-8C5F-89FD5F1A2443}" type="presParOf" srcId="{E9935E41-24E2-413C-A719-755D7D1F4972}" destId="{A06FA3BE-EB37-454E-B7C2-5AB4A1FF3205}" srcOrd="0" destOrd="0" presId="urn:microsoft.com/office/officeart/2005/8/layout/list1"/>
    <dgm:cxn modelId="{43A50F07-FE95-4658-9E4B-A6C7FD33DB46}" type="presParOf" srcId="{E9935E41-24E2-413C-A719-755D7D1F4972}" destId="{64984333-150E-41B0-80A5-326D4B4FA85D}" srcOrd="1" destOrd="0" presId="urn:microsoft.com/office/officeart/2005/8/layout/list1"/>
    <dgm:cxn modelId="{024EE213-4E81-4E3E-AD43-A5BD50BFD63F}" type="presParOf" srcId="{8A22B5B6-9A4C-48EA-82B0-117926B7F2B8}" destId="{6F7931DC-AB0E-4BBF-ABB7-11766271C7F1}" srcOrd="9" destOrd="0" presId="urn:microsoft.com/office/officeart/2005/8/layout/list1"/>
    <dgm:cxn modelId="{BFEA62B7-76B2-4A3C-BC5C-58F464EAC5EB}" type="presParOf" srcId="{8A22B5B6-9A4C-48EA-82B0-117926B7F2B8}" destId="{C76A070F-6688-4392-92D6-0F2F7FC311B9}" srcOrd="10" destOrd="0" presId="urn:microsoft.com/office/officeart/2005/8/layout/list1"/>
    <dgm:cxn modelId="{41C94BB3-A951-42A1-82AA-C3BCA1C5FD70}" type="presParOf" srcId="{8A22B5B6-9A4C-48EA-82B0-117926B7F2B8}" destId="{773187BA-0E5A-4E69-AFC8-B5D30D9BB302}" srcOrd="11" destOrd="0" presId="urn:microsoft.com/office/officeart/2005/8/layout/list1"/>
    <dgm:cxn modelId="{05DACDCB-ADF7-43DE-A75C-39273F29E1F8}" type="presParOf" srcId="{8A22B5B6-9A4C-48EA-82B0-117926B7F2B8}" destId="{20E19B5B-C264-400B-9568-822994BDA8B5}" srcOrd="12" destOrd="0" presId="urn:microsoft.com/office/officeart/2005/8/layout/list1"/>
    <dgm:cxn modelId="{53CF86AF-2776-4AAE-A606-EC8075B82994}" type="presParOf" srcId="{20E19B5B-C264-400B-9568-822994BDA8B5}" destId="{99C97044-293A-4B69-B7EC-3E5A4BA2AD7C}" srcOrd="0" destOrd="0" presId="urn:microsoft.com/office/officeart/2005/8/layout/list1"/>
    <dgm:cxn modelId="{8F40ADBB-6545-4289-9B8A-A4BF6D9CE794}" type="presParOf" srcId="{20E19B5B-C264-400B-9568-822994BDA8B5}" destId="{C870BA42-FFD1-4695-935D-E2F004AFA713}" srcOrd="1" destOrd="0" presId="urn:microsoft.com/office/officeart/2005/8/layout/list1"/>
    <dgm:cxn modelId="{BAF4452C-687B-45F2-A039-FBE358465A1B}" type="presParOf" srcId="{8A22B5B6-9A4C-48EA-82B0-117926B7F2B8}" destId="{8348F4E2-A2CF-402B-80E8-360DD62C5A26}" srcOrd="13" destOrd="0" presId="urn:microsoft.com/office/officeart/2005/8/layout/list1"/>
    <dgm:cxn modelId="{265363DA-E64A-4E99-9670-DE8159CBFB9F}" type="presParOf" srcId="{8A22B5B6-9A4C-48EA-82B0-117926B7F2B8}" destId="{876D821A-AA79-46EE-B158-A62B4DF8275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65EBA9-D86E-446A-9253-0885E34100E9}" type="doc">
      <dgm:prSet loTypeId="urn:microsoft.com/office/officeart/2005/8/layout/pyramid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x-none"/>
        </a:p>
      </dgm:t>
    </dgm:pt>
    <dgm:pt modelId="{7C790FAF-8517-492B-AE6E-650DAB71233B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Поперечник тени сердца остается нормальным или несколько расширен влево за счет увеличения ПЖ</a:t>
          </a:r>
          <a:endParaRPr lang="x-none" sz="1800" dirty="0"/>
        </a:p>
      </dgm:t>
    </dgm:pt>
    <dgm:pt modelId="{004666AD-9ED3-4598-A98A-BE8F1E03DCF5}" type="parTrans" cxnId="{B2C35C7A-9A62-4C06-986F-F23C3FD5AE5A}">
      <dgm:prSet/>
      <dgm:spPr/>
      <dgm:t>
        <a:bodyPr/>
        <a:lstStyle/>
        <a:p>
          <a:endParaRPr lang="x-none"/>
        </a:p>
      </dgm:t>
    </dgm:pt>
    <dgm:pt modelId="{1CA58525-577E-42D5-A6CB-97C86649B50E}" type="sibTrans" cxnId="{B2C35C7A-9A62-4C06-986F-F23C3FD5AE5A}">
      <dgm:prSet/>
      <dgm:spPr/>
      <dgm:t>
        <a:bodyPr/>
        <a:lstStyle/>
        <a:p>
          <a:endParaRPr lang="x-none"/>
        </a:p>
      </dgm:t>
    </dgm:pt>
    <dgm:pt modelId="{A703BA12-2D36-4B3F-8D75-198C5F715307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Верхушка сердца приподнята и закруглена. </a:t>
          </a:r>
          <a:endParaRPr lang="x-none" sz="1800" dirty="0"/>
        </a:p>
      </dgm:t>
    </dgm:pt>
    <dgm:pt modelId="{C3F7036C-4E1E-48AE-8340-5632C49A4CCC}" type="parTrans" cxnId="{7E3B9CE3-4623-4301-A820-7ACFB216785C}">
      <dgm:prSet/>
      <dgm:spPr/>
      <dgm:t>
        <a:bodyPr/>
        <a:lstStyle/>
        <a:p>
          <a:endParaRPr lang="x-none"/>
        </a:p>
      </dgm:t>
    </dgm:pt>
    <dgm:pt modelId="{1C8CC18E-5458-41BD-98B5-2ED587E67B3D}" type="sibTrans" cxnId="{7E3B9CE3-4623-4301-A820-7ACFB216785C}">
      <dgm:prSet/>
      <dgm:spPr/>
      <dgm:t>
        <a:bodyPr/>
        <a:lstStyle/>
        <a:p>
          <a:endParaRPr lang="x-none"/>
        </a:p>
      </dgm:t>
    </dgm:pt>
    <dgm:pt modelId="{7BACD133-9A2E-468B-BDED-367360ECC4CE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Талия сердца подчеркнута за счет западения дуги легочной артерии.</a:t>
          </a:r>
          <a:endParaRPr lang="x-none" sz="1800" dirty="0"/>
        </a:p>
      </dgm:t>
    </dgm:pt>
    <dgm:pt modelId="{DE4FBCE9-6575-4B0B-81FB-7DBB8817837B}" type="parTrans" cxnId="{860E05A6-F0CD-45BD-B5B4-5E737B9AA427}">
      <dgm:prSet/>
      <dgm:spPr/>
      <dgm:t>
        <a:bodyPr/>
        <a:lstStyle/>
        <a:p>
          <a:endParaRPr lang="x-none"/>
        </a:p>
      </dgm:t>
    </dgm:pt>
    <dgm:pt modelId="{9FA37514-3A04-44A6-9D9A-5ECBFF132C96}" type="sibTrans" cxnId="{860E05A6-F0CD-45BD-B5B4-5E737B9AA427}">
      <dgm:prSet/>
      <dgm:spPr/>
      <dgm:t>
        <a:bodyPr/>
        <a:lstStyle/>
        <a:p>
          <a:endParaRPr lang="x-none"/>
        </a:p>
      </dgm:t>
    </dgm:pt>
    <dgm:pt modelId="{0407E43B-BC2E-4174-A23C-B4502ECD52DA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сердца напоминает «деревянный башмачок». </a:t>
          </a:r>
          <a:endParaRPr lang="x-none" sz="1800" dirty="0"/>
        </a:p>
      </dgm:t>
    </dgm:pt>
    <dgm:pt modelId="{39F3606C-2906-42BC-A634-4E756D68D2B8}" type="parTrans" cxnId="{9FA67A19-AE6D-4D17-9886-C596C5032D43}">
      <dgm:prSet/>
      <dgm:spPr/>
      <dgm:t>
        <a:bodyPr/>
        <a:lstStyle/>
        <a:p>
          <a:endParaRPr lang="x-none"/>
        </a:p>
      </dgm:t>
    </dgm:pt>
    <dgm:pt modelId="{91122064-8152-4E4D-84BB-9834BD5BC4F2}" type="sibTrans" cxnId="{9FA67A19-AE6D-4D17-9886-C596C5032D43}">
      <dgm:prSet/>
      <dgm:spPr/>
      <dgm:t>
        <a:bodyPr/>
        <a:lstStyle/>
        <a:p>
          <a:endParaRPr lang="x-none"/>
        </a:p>
      </dgm:t>
    </dgm:pt>
    <dgm:pt modelId="{5CA3A75D-FF1E-47A5-BFE3-A6AC09528CE7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Во 2-й косой проекции отчетливо видно увеличение ПЖ, который оттесняет кзади и приподнимает небольшой ЛЖ («шапочка»). </a:t>
          </a:r>
          <a:endParaRPr lang="x-none" sz="1800" dirty="0"/>
        </a:p>
      </dgm:t>
    </dgm:pt>
    <dgm:pt modelId="{B8F1CB6C-BE11-4245-96ED-E6AEA61CA2FE}" type="parTrans" cxnId="{7985B711-883A-4183-8188-6407ED79B038}">
      <dgm:prSet/>
      <dgm:spPr/>
      <dgm:t>
        <a:bodyPr/>
        <a:lstStyle/>
        <a:p>
          <a:endParaRPr lang="x-none"/>
        </a:p>
      </dgm:t>
    </dgm:pt>
    <dgm:pt modelId="{9C0C49EE-D135-497D-BEEF-FD2CFC4112FF}" type="sibTrans" cxnId="{7985B711-883A-4183-8188-6407ED79B038}">
      <dgm:prSet/>
      <dgm:spPr/>
      <dgm:t>
        <a:bodyPr/>
        <a:lstStyle/>
        <a:p>
          <a:endParaRPr lang="x-none"/>
        </a:p>
      </dgm:t>
    </dgm:pt>
    <dgm:pt modelId="{AA2495D4-34AE-4D8A-9042-EEEDA883A038}">
      <dgm:prSet phldrT="[Текст]" custT="1"/>
      <dgm:spPr/>
      <dgm:t>
        <a:bodyPr/>
        <a:lstStyle/>
        <a:p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Декстропозиция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аорты лучше видна в боковой проекции. </a:t>
          </a:r>
          <a:endParaRPr lang="x-none" sz="1800" dirty="0"/>
        </a:p>
      </dgm:t>
    </dgm:pt>
    <dgm:pt modelId="{DEFA84F2-64DE-4CDB-A7E9-B197D8A71007}" type="parTrans" cxnId="{561430F2-240A-4DCC-8B20-BB588F4B52EE}">
      <dgm:prSet/>
      <dgm:spPr/>
      <dgm:t>
        <a:bodyPr/>
        <a:lstStyle/>
        <a:p>
          <a:endParaRPr lang="x-none"/>
        </a:p>
      </dgm:t>
    </dgm:pt>
    <dgm:pt modelId="{A92F5BB7-DCC7-43EC-863F-0410E38371D3}" type="sibTrans" cxnId="{561430F2-240A-4DCC-8B20-BB588F4B52EE}">
      <dgm:prSet/>
      <dgm:spPr/>
      <dgm:t>
        <a:bodyPr/>
        <a:lstStyle/>
        <a:p>
          <a:endParaRPr lang="x-none"/>
        </a:p>
      </dgm:t>
    </dgm:pt>
    <dgm:pt modelId="{6580EA95-7952-4675-982E-D7B0D9A05CF6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Уменьшения корней легких, повышение прозрачности легочных полей..</a:t>
          </a:r>
          <a:endParaRPr lang="x-none" sz="1800" dirty="0"/>
        </a:p>
      </dgm:t>
    </dgm:pt>
    <dgm:pt modelId="{53B04A89-D06D-4419-8F68-AFA4D416B851}" type="parTrans" cxnId="{D7C10321-3950-474F-8310-3D617FDDD584}">
      <dgm:prSet/>
      <dgm:spPr/>
      <dgm:t>
        <a:bodyPr/>
        <a:lstStyle/>
        <a:p>
          <a:endParaRPr lang="x-none"/>
        </a:p>
      </dgm:t>
    </dgm:pt>
    <dgm:pt modelId="{3F5B1FEA-CDEB-4D3B-9AD3-F68D72D2FEEA}" type="sibTrans" cxnId="{D7C10321-3950-474F-8310-3D617FDDD584}">
      <dgm:prSet/>
      <dgm:spPr/>
      <dgm:t>
        <a:bodyPr/>
        <a:lstStyle/>
        <a:p>
          <a:endParaRPr lang="x-none"/>
        </a:p>
      </dgm:t>
    </dgm:pt>
    <dgm:pt modelId="{CD95358A-D9DA-4C59-B33A-6AE49B09B43D}" type="pres">
      <dgm:prSet presAssocID="{8965EBA9-D86E-446A-9253-0885E34100E9}" presName="compositeShape" presStyleCnt="0">
        <dgm:presLayoutVars>
          <dgm:dir/>
          <dgm:resizeHandles/>
        </dgm:presLayoutVars>
      </dgm:prSet>
      <dgm:spPr/>
    </dgm:pt>
    <dgm:pt modelId="{113C7A65-3FF5-4084-8AAF-EE615AC47131}" type="pres">
      <dgm:prSet presAssocID="{8965EBA9-D86E-446A-9253-0885E34100E9}" presName="pyramid" presStyleLbl="node1" presStyleIdx="0" presStyleCnt="1" custLinFactNeighborX="-5547" custLinFactNeighborY="-911"/>
      <dgm:spPr/>
    </dgm:pt>
    <dgm:pt modelId="{F2E9BD8B-8BD1-4539-8ABC-65C2431C344C}" type="pres">
      <dgm:prSet presAssocID="{8965EBA9-D86E-446A-9253-0885E34100E9}" presName="theList" presStyleCnt="0"/>
      <dgm:spPr/>
    </dgm:pt>
    <dgm:pt modelId="{66E4A7D2-FD06-48F5-988A-981D87D06E8E}" type="pres">
      <dgm:prSet presAssocID="{6580EA95-7952-4675-982E-D7B0D9A05CF6}" presName="aNode" presStyleLbl="fgAcc1" presStyleIdx="0" presStyleCnt="7" custScaleX="101195" custScaleY="194451">
        <dgm:presLayoutVars>
          <dgm:bulletEnabled val="1"/>
        </dgm:presLayoutVars>
      </dgm:prSet>
      <dgm:spPr/>
    </dgm:pt>
    <dgm:pt modelId="{0B00CEA3-1D3D-4EDB-8472-37CD6C4406F5}" type="pres">
      <dgm:prSet presAssocID="{6580EA95-7952-4675-982E-D7B0D9A05CF6}" presName="aSpace" presStyleCnt="0"/>
      <dgm:spPr/>
    </dgm:pt>
    <dgm:pt modelId="{5F475836-ED9F-43C7-9E31-044B1D6EFE47}" type="pres">
      <dgm:prSet presAssocID="{7C790FAF-8517-492B-AE6E-650DAB71233B}" presName="aNode" presStyleLbl="fgAcc1" presStyleIdx="1" presStyleCnt="7" custScaleX="100767" custScaleY="195095">
        <dgm:presLayoutVars>
          <dgm:bulletEnabled val="1"/>
        </dgm:presLayoutVars>
      </dgm:prSet>
      <dgm:spPr/>
    </dgm:pt>
    <dgm:pt modelId="{44DE5768-A5FD-4F58-A2F5-778A02C571AC}" type="pres">
      <dgm:prSet presAssocID="{7C790FAF-8517-492B-AE6E-650DAB71233B}" presName="aSpace" presStyleCnt="0"/>
      <dgm:spPr/>
    </dgm:pt>
    <dgm:pt modelId="{D4424563-9BEE-49FD-941F-47B1692C73EF}" type="pres">
      <dgm:prSet presAssocID="{A703BA12-2D36-4B3F-8D75-198C5F715307}" presName="aNode" presStyleLbl="fgAcc1" presStyleIdx="2" presStyleCnt="7" custScaleX="98326" custScaleY="125551">
        <dgm:presLayoutVars>
          <dgm:bulletEnabled val="1"/>
        </dgm:presLayoutVars>
      </dgm:prSet>
      <dgm:spPr/>
    </dgm:pt>
    <dgm:pt modelId="{140C0036-552F-4BA8-AC06-DCC8D2A36D38}" type="pres">
      <dgm:prSet presAssocID="{A703BA12-2D36-4B3F-8D75-198C5F715307}" presName="aSpace" presStyleCnt="0"/>
      <dgm:spPr/>
    </dgm:pt>
    <dgm:pt modelId="{02D1D0EF-D96C-4A4F-A88F-EAD545AF4611}" type="pres">
      <dgm:prSet presAssocID="{7BACD133-9A2E-468B-BDED-367360ECC4CE}" presName="aNode" presStyleLbl="fgAcc1" presStyleIdx="3" presStyleCnt="7" custScaleX="98326" custScaleY="171509">
        <dgm:presLayoutVars>
          <dgm:bulletEnabled val="1"/>
        </dgm:presLayoutVars>
      </dgm:prSet>
      <dgm:spPr/>
    </dgm:pt>
    <dgm:pt modelId="{21501DC5-8FF4-456B-ACF6-7D20C847979A}" type="pres">
      <dgm:prSet presAssocID="{7BACD133-9A2E-468B-BDED-367360ECC4CE}" presName="aSpace" presStyleCnt="0"/>
      <dgm:spPr/>
    </dgm:pt>
    <dgm:pt modelId="{C6FEE2A1-05FC-44F9-B004-0E12E742065A}" type="pres">
      <dgm:prSet presAssocID="{0407E43B-BC2E-4174-A23C-B4502ECD52DA}" presName="aNode" presStyleLbl="fgAcc1" presStyleIdx="4" presStyleCnt="7" custScaleX="95523" custScaleY="172112">
        <dgm:presLayoutVars>
          <dgm:bulletEnabled val="1"/>
        </dgm:presLayoutVars>
      </dgm:prSet>
      <dgm:spPr/>
    </dgm:pt>
    <dgm:pt modelId="{DDD6D0C6-C16D-4F3D-A085-6FB1E7351095}" type="pres">
      <dgm:prSet presAssocID="{0407E43B-BC2E-4174-A23C-B4502ECD52DA}" presName="aSpace" presStyleCnt="0"/>
      <dgm:spPr/>
    </dgm:pt>
    <dgm:pt modelId="{84444303-FBF7-458A-BC79-EA459553989B}" type="pres">
      <dgm:prSet presAssocID="{5CA3A75D-FF1E-47A5-BFE3-A6AC09528CE7}" presName="aNode" presStyleLbl="fgAcc1" presStyleIdx="5" presStyleCnt="7" custScaleX="98287" custScaleY="294364">
        <dgm:presLayoutVars>
          <dgm:bulletEnabled val="1"/>
        </dgm:presLayoutVars>
      </dgm:prSet>
      <dgm:spPr/>
    </dgm:pt>
    <dgm:pt modelId="{C2DECBD3-F5FE-481D-A5A8-8774F5BBC058}" type="pres">
      <dgm:prSet presAssocID="{5CA3A75D-FF1E-47A5-BFE3-A6AC09528CE7}" presName="aSpace" presStyleCnt="0"/>
      <dgm:spPr/>
    </dgm:pt>
    <dgm:pt modelId="{2BE3A631-158F-4045-803D-57250D50A147}" type="pres">
      <dgm:prSet presAssocID="{AA2495D4-34AE-4D8A-9042-EEEDA883A038}" presName="aNode" presStyleLbl="fgAcc1" presStyleIdx="6" presStyleCnt="7" custScaleX="100429" custScaleY="186872">
        <dgm:presLayoutVars>
          <dgm:bulletEnabled val="1"/>
        </dgm:presLayoutVars>
      </dgm:prSet>
      <dgm:spPr/>
    </dgm:pt>
    <dgm:pt modelId="{331455C3-2975-4892-A9F8-0D5F98B4D7A1}" type="pres">
      <dgm:prSet presAssocID="{AA2495D4-34AE-4D8A-9042-EEEDA883A038}" presName="aSpace" presStyleCnt="0"/>
      <dgm:spPr/>
    </dgm:pt>
  </dgm:ptLst>
  <dgm:cxnLst>
    <dgm:cxn modelId="{7985B711-883A-4183-8188-6407ED79B038}" srcId="{8965EBA9-D86E-446A-9253-0885E34100E9}" destId="{5CA3A75D-FF1E-47A5-BFE3-A6AC09528CE7}" srcOrd="5" destOrd="0" parTransId="{B8F1CB6C-BE11-4245-96ED-E6AEA61CA2FE}" sibTransId="{9C0C49EE-D135-497D-BEEF-FD2CFC4112FF}"/>
    <dgm:cxn modelId="{FD666C18-FB50-4DA7-944A-D43F72E4CD5B}" type="presOf" srcId="{0407E43B-BC2E-4174-A23C-B4502ECD52DA}" destId="{C6FEE2A1-05FC-44F9-B004-0E12E742065A}" srcOrd="0" destOrd="0" presId="urn:microsoft.com/office/officeart/2005/8/layout/pyramid2"/>
    <dgm:cxn modelId="{9FA67A19-AE6D-4D17-9886-C596C5032D43}" srcId="{8965EBA9-D86E-446A-9253-0885E34100E9}" destId="{0407E43B-BC2E-4174-A23C-B4502ECD52DA}" srcOrd="4" destOrd="0" parTransId="{39F3606C-2906-42BC-A634-4E756D68D2B8}" sibTransId="{91122064-8152-4E4D-84BB-9834BD5BC4F2}"/>
    <dgm:cxn modelId="{E2FFA01D-7EEB-46CB-9914-0A52C0A1695E}" type="presOf" srcId="{7C790FAF-8517-492B-AE6E-650DAB71233B}" destId="{5F475836-ED9F-43C7-9E31-044B1D6EFE47}" srcOrd="0" destOrd="0" presId="urn:microsoft.com/office/officeart/2005/8/layout/pyramid2"/>
    <dgm:cxn modelId="{D7C10321-3950-474F-8310-3D617FDDD584}" srcId="{8965EBA9-D86E-446A-9253-0885E34100E9}" destId="{6580EA95-7952-4675-982E-D7B0D9A05CF6}" srcOrd="0" destOrd="0" parTransId="{53B04A89-D06D-4419-8F68-AFA4D416B851}" sibTransId="{3F5B1FEA-CDEB-4D3B-9AD3-F68D72D2FEEA}"/>
    <dgm:cxn modelId="{2AD27442-79AA-4A0E-B30E-07855916E077}" type="presOf" srcId="{6580EA95-7952-4675-982E-D7B0D9A05CF6}" destId="{66E4A7D2-FD06-48F5-988A-981D87D06E8E}" srcOrd="0" destOrd="0" presId="urn:microsoft.com/office/officeart/2005/8/layout/pyramid2"/>
    <dgm:cxn modelId="{6F55FA6D-476D-4F18-A55D-5BB2A603E456}" type="presOf" srcId="{8965EBA9-D86E-446A-9253-0885E34100E9}" destId="{CD95358A-D9DA-4C59-B33A-6AE49B09B43D}" srcOrd="0" destOrd="0" presId="urn:microsoft.com/office/officeart/2005/8/layout/pyramid2"/>
    <dgm:cxn modelId="{B2C35C7A-9A62-4C06-986F-F23C3FD5AE5A}" srcId="{8965EBA9-D86E-446A-9253-0885E34100E9}" destId="{7C790FAF-8517-492B-AE6E-650DAB71233B}" srcOrd="1" destOrd="0" parTransId="{004666AD-9ED3-4598-A98A-BE8F1E03DCF5}" sibTransId="{1CA58525-577E-42D5-A6CB-97C86649B50E}"/>
    <dgm:cxn modelId="{AD716F88-83D8-4166-82E5-AA2183F84542}" type="presOf" srcId="{AA2495D4-34AE-4D8A-9042-EEEDA883A038}" destId="{2BE3A631-158F-4045-803D-57250D50A147}" srcOrd="0" destOrd="0" presId="urn:microsoft.com/office/officeart/2005/8/layout/pyramid2"/>
    <dgm:cxn modelId="{923F3DA2-871C-4B9A-AC53-F066ACFF5245}" type="presOf" srcId="{5CA3A75D-FF1E-47A5-BFE3-A6AC09528CE7}" destId="{84444303-FBF7-458A-BC79-EA459553989B}" srcOrd="0" destOrd="0" presId="urn:microsoft.com/office/officeart/2005/8/layout/pyramid2"/>
    <dgm:cxn modelId="{860E05A6-F0CD-45BD-B5B4-5E737B9AA427}" srcId="{8965EBA9-D86E-446A-9253-0885E34100E9}" destId="{7BACD133-9A2E-468B-BDED-367360ECC4CE}" srcOrd="3" destOrd="0" parTransId="{DE4FBCE9-6575-4B0B-81FB-7DBB8817837B}" sibTransId="{9FA37514-3A04-44A6-9D9A-5ECBFF132C96}"/>
    <dgm:cxn modelId="{F38B2FA6-8C05-4071-93DE-9A7CC7939F70}" type="presOf" srcId="{A703BA12-2D36-4B3F-8D75-198C5F715307}" destId="{D4424563-9BEE-49FD-941F-47B1692C73EF}" srcOrd="0" destOrd="0" presId="urn:microsoft.com/office/officeart/2005/8/layout/pyramid2"/>
    <dgm:cxn modelId="{0492BEB3-A04B-4A62-B570-9940F6804987}" type="presOf" srcId="{7BACD133-9A2E-468B-BDED-367360ECC4CE}" destId="{02D1D0EF-D96C-4A4F-A88F-EAD545AF4611}" srcOrd="0" destOrd="0" presId="urn:microsoft.com/office/officeart/2005/8/layout/pyramid2"/>
    <dgm:cxn modelId="{7E3B9CE3-4623-4301-A820-7ACFB216785C}" srcId="{8965EBA9-D86E-446A-9253-0885E34100E9}" destId="{A703BA12-2D36-4B3F-8D75-198C5F715307}" srcOrd="2" destOrd="0" parTransId="{C3F7036C-4E1E-48AE-8340-5632C49A4CCC}" sibTransId="{1C8CC18E-5458-41BD-98B5-2ED587E67B3D}"/>
    <dgm:cxn modelId="{561430F2-240A-4DCC-8B20-BB588F4B52EE}" srcId="{8965EBA9-D86E-446A-9253-0885E34100E9}" destId="{AA2495D4-34AE-4D8A-9042-EEEDA883A038}" srcOrd="6" destOrd="0" parTransId="{DEFA84F2-64DE-4CDB-A7E9-B197D8A71007}" sibTransId="{A92F5BB7-DCC7-43EC-863F-0410E38371D3}"/>
    <dgm:cxn modelId="{9D9B6C6F-0B79-4217-A4FE-D90B710AD40C}" type="presParOf" srcId="{CD95358A-D9DA-4C59-B33A-6AE49B09B43D}" destId="{113C7A65-3FF5-4084-8AAF-EE615AC47131}" srcOrd="0" destOrd="0" presId="urn:microsoft.com/office/officeart/2005/8/layout/pyramid2"/>
    <dgm:cxn modelId="{78F35CAB-CBAF-4B2C-B357-44C61F8E55A8}" type="presParOf" srcId="{CD95358A-D9DA-4C59-B33A-6AE49B09B43D}" destId="{F2E9BD8B-8BD1-4539-8ABC-65C2431C344C}" srcOrd="1" destOrd="0" presId="urn:microsoft.com/office/officeart/2005/8/layout/pyramid2"/>
    <dgm:cxn modelId="{9646C0DA-26BE-4A20-BD00-C463920DE532}" type="presParOf" srcId="{F2E9BD8B-8BD1-4539-8ABC-65C2431C344C}" destId="{66E4A7D2-FD06-48F5-988A-981D87D06E8E}" srcOrd="0" destOrd="0" presId="urn:microsoft.com/office/officeart/2005/8/layout/pyramid2"/>
    <dgm:cxn modelId="{DC9654B3-7681-4166-87A0-8C2CA4FB15B2}" type="presParOf" srcId="{F2E9BD8B-8BD1-4539-8ABC-65C2431C344C}" destId="{0B00CEA3-1D3D-4EDB-8472-37CD6C4406F5}" srcOrd="1" destOrd="0" presId="urn:microsoft.com/office/officeart/2005/8/layout/pyramid2"/>
    <dgm:cxn modelId="{E42C390B-16F2-4C0A-87D4-2FF4B38E10C7}" type="presParOf" srcId="{F2E9BD8B-8BD1-4539-8ABC-65C2431C344C}" destId="{5F475836-ED9F-43C7-9E31-044B1D6EFE47}" srcOrd="2" destOrd="0" presId="urn:microsoft.com/office/officeart/2005/8/layout/pyramid2"/>
    <dgm:cxn modelId="{B8EB1BA6-642C-4EBE-943A-C090C76409A6}" type="presParOf" srcId="{F2E9BD8B-8BD1-4539-8ABC-65C2431C344C}" destId="{44DE5768-A5FD-4F58-A2F5-778A02C571AC}" srcOrd="3" destOrd="0" presId="urn:microsoft.com/office/officeart/2005/8/layout/pyramid2"/>
    <dgm:cxn modelId="{6E80716F-32D0-41C4-A2FC-DD8B93693CD0}" type="presParOf" srcId="{F2E9BD8B-8BD1-4539-8ABC-65C2431C344C}" destId="{D4424563-9BEE-49FD-941F-47B1692C73EF}" srcOrd="4" destOrd="0" presId="urn:microsoft.com/office/officeart/2005/8/layout/pyramid2"/>
    <dgm:cxn modelId="{4FD6F0C3-1C0F-41C6-A40A-FC19E944D605}" type="presParOf" srcId="{F2E9BD8B-8BD1-4539-8ABC-65C2431C344C}" destId="{140C0036-552F-4BA8-AC06-DCC8D2A36D38}" srcOrd="5" destOrd="0" presId="urn:microsoft.com/office/officeart/2005/8/layout/pyramid2"/>
    <dgm:cxn modelId="{EB32CA1B-F048-4EFF-AF8C-C54AE6F36B29}" type="presParOf" srcId="{F2E9BD8B-8BD1-4539-8ABC-65C2431C344C}" destId="{02D1D0EF-D96C-4A4F-A88F-EAD545AF4611}" srcOrd="6" destOrd="0" presId="urn:microsoft.com/office/officeart/2005/8/layout/pyramid2"/>
    <dgm:cxn modelId="{EF41A5D5-CF56-49E8-93D9-73DEEEA359FC}" type="presParOf" srcId="{F2E9BD8B-8BD1-4539-8ABC-65C2431C344C}" destId="{21501DC5-8FF4-456B-ACF6-7D20C847979A}" srcOrd="7" destOrd="0" presId="urn:microsoft.com/office/officeart/2005/8/layout/pyramid2"/>
    <dgm:cxn modelId="{8D650FDF-7FB0-4722-991B-7F343290A965}" type="presParOf" srcId="{F2E9BD8B-8BD1-4539-8ABC-65C2431C344C}" destId="{C6FEE2A1-05FC-44F9-B004-0E12E742065A}" srcOrd="8" destOrd="0" presId="urn:microsoft.com/office/officeart/2005/8/layout/pyramid2"/>
    <dgm:cxn modelId="{F40B630D-13EA-4027-B5F3-66FFE9E6BC90}" type="presParOf" srcId="{F2E9BD8B-8BD1-4539-8ABC-65C2431C344C}" destId="{DDD6D0C6-C16D-4F3D-A085-6FB1E7351095}" srcOrd="9" destOrd="0" presId="urn:microsoft.com/office/officeart/2005/8/layout/pyramid2"/>
    <dgm:cxn modelId="{B87A106D-020C-4B0A-A1A9-2C3C079C639A}" type="presParOf" srcId="{F2E9BD8B-8BD1-4539-8ABC-65C2431C344C}" destId="{84444303-FBF7-458A-BC79-EA459553989B}" srcOrd="10" destOrd="0" presId="urn:microsoft.com/office/officeart/2005/8/layout/pyramid2"/>
    <dgm:cxn modelId="{8C236D6C-0DDC-435F-9B10-C722CEC968D9}" type="presParOf" srcId="{F2E9BD8B-8BD1-4539-8ABC-65C2431C344C}" destId="{C2DECBD3-F5FE-481D-A5A8-8774F5BBC058}" srcOrd="11" destOrd="0" presId="urn:microsoft.com/office/officeart/2005/8/layout/pyramid2"/>
    <dgm:cxn modelId="{5F840160-D734-4579-A603-C5F2DAE09D7F}" type="presParOf" srcId="{F2E9BD8B-8BD1-4539-8ABC-65C2431C344C}" destId="{2BE3A631-158F-4045-803D-57250D50A147}" srcOrd="12" destOrd="0" presId="urn:microsoft.com/office/officeart/2005/8/layout/pyramid2"/>
    <dgm:cxn modelId="{00425639-F6B0-45D9-8658-89A8EACE7657}" type="presParOf" srcId="{F2E9BD8B-8BD1-4539-8ABC-65C2431C344C}" destId="{331455C3-2975-4892-A9F8-0D5F98B4D7A1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52A8E9-03E1-4C58-8BA1-53A7AA91CD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x-none"/>
        </a:p>
      </dgm:t>
    </dgm:pt>
    <dgm:pt modelId="{C7458D1E-2F88-4360-9F1E-4E427676A05E}">
      <dgm:prSet phldrT="[Текст]" custT="1"/>
      <dgm:spPr/>
      <dgm:t>
        <a:bodyPr/>
        <a:lstStyle/>
        <a:p>
          <a:r>
            <a:rPr lang="ru-RU" sz="2400" dirty="0"/>
            <a:t>1. Ранняя цианотичная форма (появление цианоза с первых месяцев или первого года жизни);</a:t>
          </a:r>
          <a:endParaRPr lang="x-none" sz="2400" dirty="0"/>
        </a:p>
      </dgm:t>
    </dgm:pt>
    <dgm:pt modelId="{A910C401-A233-4CAE-BB39-D70A3176EB92}" type="parTrans" cxnId="{FBC88A40-0AFC-4795-A6FC-8A0ACD391694}">
      <dgm:prSet/>
      <dgm:spPr/>
      <dgm:t>
        <a:bodyPr/>
        <a:lstStyle/>
        <a:p>
          <a:endParaRPr lang="x-none"/>
        </a:p>
      </dgm:t>
    </dgm:pt>
    <dgm:pt modelId="{A5FCECC8-EFC9-44D8-B4E6-712C35FF3E42}" type="sibTrans" cxnId="{FBC88A40-0AFC-4795-A6FC-8A0ACD391694}">
      <dgm:prSet/>
      <dgm:spPr/>
      <dgm:t>
        <a:bodyPr/>
        <a:lstStyle/>
        <a:p>
          <a:endParaRPr lang="x-none"/>
        </a:p>
      </dgm:t>
    </dgm:pt>
    <dgm:pt modelId="{DE9CC26C-F122-4DF8-A01C-089C81817D2F}">
      <dgm:prSet phldrT="[Текст]" custT="1"/>
      <dgm:spPr/>
      <dgm:t>
        <a:bodyPr/>
        <a:lstStyle/>
        <a:p>
          <a:pPr>
            <a:buNone/>
          </a:pPr>
          <a:r>
            <a:rPr lang="ru-RU" sz="2400" dirty="0"/>
            <a:t>2. Классическая (появление цианоза на втором-третьем году жизни);</a:t>
          </a:r>
          <a:endParaRPr lang="x-none" sz="2400" dirty="0"/>
        </a:p>
      </dgm:t>
    </dgm:pt>
    <dgm:pt modelId="{9A5BB1B4-83A8-4FC6-89E7-6E2045A17AC5}" type="parTrans" cxnId="{9388B854-DD94-4998-AC03-BD31B710A993}">
      <dgm:prSet/>
      <dgm:spPr/>
      <dgm:t>
        <a:bodyPr/>
        <a:lstStyle/>
        <a:p>
          <a:endParaRPr lang="x-none"/>
        </a:p>
      </dgm:t>
    </dgm:pt>
    <dgm:pt modelId="{6BF64E7E-EFBC-4A60-9C56-EE6E26BB4EDF}" type="sibTrans" cxnId="{9388B854-DD94-4998-AC03-BD31B710A993}">
      <dgm:prSet/>
      <dgm:spPr/>
      <dgm:t>
        <a:bodyPr/>
        <a:lstStyle/>
        <a:p>
          <a:endParaRPr lang="x-none"/>
        </a:p>
      </dgm:t>
    </dgm:pt>
    <dgm:pt modelId="{3037CE7F-F951-479E-A878-7A290B90501B}">
      <dgm:prSet phldrT="[Текст]" custT="1"/>
      <dgm:spPr/>
      <dgm:t>
        <a:bodyPr/>
        <a:lstStyle/>
        <a:p>
          <a:pPr>
            <a:buNone/>
          </a:pPr>
          <a:r>
            <a:rPr lang="ru-RU" sz="2400" dirty="0"/>
            <a:t>3. Тяжелая (протекает с </a:t>
          </a:r>
          <a:r>
            <a:rPr lang="ru-RU" sz="2400" dirty="0" err="1"/>
            <a:t>одышечно-цианотическими</a:t>
          </a:r>
          <a:r>
            <a:rPr lang="ru-RU" sz="2400" dirty="0"/>
            <a:t> приступами);</a:t>
          </a:r>
          <a:endParaRPr lang="x-none" sz="2400" dirty="0"/>
        </a:p>
      </dgm:t>
    </dgm:pt>
    <dgm:pt modelId="{95A89D93-88A5-4EB7-9AA0-046A80D9988B}" type="parTrans" cxnId="{982AF873-5CFF-4C64-848D-423856A13C9E}">
      <dgm:prSet/>
      <dgm:spPr/>
      <dgm:t>
        <a:bodyPr/>
        <a:lstStyle/>
        <a:p>
          <a:endParaRPr lang="x-none"/>
        </a:p>
      </dgm:t>
    </dgm:pt>
    <dgm:pt modelId="{12405581-3E4C-4048-B390-59D04CFFB313}" type="sibTrans" cxnId="{982AF873-5CFF-4C64-848D-423856A13C9E}">
      <dgm:prSet/>
      <dgm:spPr/>
      <dgm:t>
        <a:bodyPr/>
        <a:lstStyle/>
        <a:p>
          <a:endParaRPr lang="x-none"/>
        </a:p>
      </dgm:t>
    </dgm:pt>
    <dgm:pt modelId="{8DEA31C2-38CE-49BE-9197-109C1BF99933}">
      <dgm:prSet phldrT="[Текст]" custT="1"/>
      <dgm:spPr/>
      <dgm:t>
        <a:bodyPr/>
        <a:lstStyle/>
        <a:p>
          <a:r>
            <a:rPr lang="ru-RU" sz="2400" dirty="0"/>
            <a:t>4. Поздняя цианотичная (появление цианоза к 6-10 годам);</a:t>
          </a:r>
          <a:endParaRPr lang="x-none" sz="2400" dirty="0"/>
        </a:p>
      </dgm:t>
    </dgm:pt>
    <dgm:pt modelId="{857FDBA2-3F19-4D3C-8EFF-4031C0B6087E}" type="parTrans" cxnId="{EAE74FC5-A6F8-4987-8DC5-E1F73F4E52B9}">
      <dgm:prSet/>
      <dgm:spPr/>
      <dgm:t>
        <a:bodyPr/>
        <a:lstStyle/>
        <a:p>
          <a:endParaRPr lang="x-none"/>
        </a:p>
      </dgm:t>
    </dgm:pt>
    <dgm:pt modelId="{0C4CB9FB-2D0E-4F63-9388-8B7A7DED82CF}" type="sibTrans" cxnId="{EAE74FC5-A6F8-4987-8DC5-E1F73F4E52B9}">
      <dgm:prSet/>
      <dgm:spPr/>
      <dgm:t>
        <a:bodyPr/>
        <a:lstStyle/>
        <a:p>
          <a:endParaRPr lang="x-none"/>
        </a:p>
      </dgm:t>
    </dgm:pt>
    <dgm:pt modelId="{225D21DA-2CD6-47D2-9AB5-C4FFE8786CD5}">
      <dgm:prSet phldrT="[Текст]" custT="1"/>
      <dgm:spPr/>
      <dgm:t>
        <a:bodyPr/>
        <a:lstStyle/>
        <a:p>
          <a:pPr>
            <a:buNone/>
          </a:pPr>
          <a:r>
            <a:rPr lang="ru-RU" sz="2400" dirty="0"/>
            <a:t>5. Цианотичная (бледная) форма.</a:t>
          </a:r>
          <a:endParaRPr lang="x-none" sz="2400" dirty="0"/>
        </a:p>
      </dgm:t>
    </dgm:pt>
    <dgm:pt modelId="{AEA9A4D6-C6D4-4A0B-B671-0B62D2F94D04}" type="parTrans" cxnId="{6301DD39-B4A6-4755-82B4-A9896B426E11}">
      <dgm:prSet/>
      <dgm:spPr/>
      <dgm:t>
        <a:bodyPr/>
        <a:lstStyle/>
        <a:p>
          <a:endParaRPr lang="x-none"/>
        </a:p>
      </dgm:t>
    </dgm:pt>
    <dgm:pt modelId="{B8614C01-9F16-4AF4-B826-B766A56B3A64}" type="sibTrans" cxnId="{6301DD39-B4A6-4755-82B4-A9896B426E11}">
      <dgm:prSet/>
      <dgm:spPr/>
      <dgm:t>
        <a:bodyPr/>
        <a:lstStyle/>
        <a:p>
          <a:endParaRPr lang="x-none"/>
        </a:p>
      </dgm:t>
    </dgm:pt>
    <dgm:pt modelId="{00BBAC6D-6951-4F4B-BBE1-29DA76A0D0EE}" type="pres">
      <dgm:prSet presAssocID="{9752A8E9-03E1-4C58-8BA1-53A7AA91CD93}" presName="linear" presStyleCnt="0">
        <dgm:presLayoutVars>
          <dgm:dir/>
          <dgm:animLvl val="lvl"/>
          <dgm:resizeHandles val="exact"/>
        </dgm:presLayoutVars>
      </dgm:prSet>
      <dgm:spPr/>
    </dgm:pt>
    <dgm:pt modelId="{8C35A46F-1A23-4D7E-858F-944A765209C4}" type="pres">
      <dgm:prSet presAssocID="{C7458D1E-2F88-4360-9F1E-4E427676A05E}" presName="parentLin" presStyleCnt="0"/>
      <dgm:spPr/>
    </dgm:pt>
    <dgm:pt modelId="{96D61061-9473-4F30-B11B-2443234A2D70}" type="pres">
      <dgm:prSet presAssocID="{C7458D1E-2F88-4360-9F1E-4E427676A05E}" presName="parentLeftMargin" presStyleLbl="node1" presStyleIdx="0" presStyleCnt="5"/>
      <dgm:spPr/>
    </dgm:pt>
    <dgm:pt modelId="{D24E7DAB-1EF7-4E48-8C10-B96BD31DB0B5}" type="pres">
      <dgm:prSet presAssocID="{C7458D1E-2F88-4360-9F1E-4E427676A05E}" presName="parentText" presStyleLbl="node1" presStyleIdx="0" presStyleCnt="5" custScaleX="101356" custScaleY="206811">
        <dgm:presLayoutVars>
          <dgm:chMax val="0"/>
          <dgm:bulletEnabled val="1"/>
        </dgm:presLayoutVars>
      </dgm:prSet>
      <dgm:spPr/>
    </dgm:pt>
    <dgm:pt modelId="{174EDBE9-7ED0-4FED-B7DC-AEFB33D4B13A}" type="pres">
      <dgm:prSet presAssocID="{C7458D1E-2F88-4360-9F1E-4E427676A05E}" presName="negativeSpace" presStyleCnt="0"/>
      <dgm:spPr/>
    </dgm:pt>
    <dgm:pt modelId="{0AB9A356-85D2-480E-9F92-D21B0B34790A}" type="pres">
      <dgm:prSet presAssocID="{C7458D1E-2F88-4360-9F1E-4E427676A05E}" presName="childText" presStyleLbl="conFgAcc1" presStyleIdx="0" presStyleCnt="5">
        <dgm:presLayoutVars>
          <dgm:bulletEnabled val="1"/>
        </dgm:presLayoutVars>
      </dgm:prSet>
      <dgm:spPr/>
    </dgm:pt>
    <dgm:pt modelId="{EC2583FF-FAB1-436F-BB32-17AF49B01E2A}" type="pres">
      <dgm:prSet presAssocID="{A5FCECC8-EFC9-44D8-B4E6-712C35FF3E42}" presName="spaceBetweenRectangles" presStyleCnt="0"/>
      <dgm:spPr/>
    </dgm:pt>
    <dgm:pt modelId="{F982D48A-201A-4515-B41C-4AE8A6F89330}" type="pres">
      <dgm:prSet presAssocID="{DE9CC26C-F122-4DF8-A01C-089C81817D2F}" presName="parentLin" presStyleCnt="0"/>
      <dgm:spPr/>
    </dgm:pt>
    <dgm:pt modelId="{330E6D7A-9D1F-4663-BC7E-E2B8AF44E819}" type="pres">
      <dgm:prSet presAssocID="{DE9CC26C-F122-4DF8-A01C-089C81817D2F}" presName="parentLeftMargin" presStyleLbl="node1" presStyleIdx="0" presStyleCnt="5"/>
      <dgm:spPr/>
    </dgm:pt>
    <dgm:pt modelId="{329AF199-7825-4243-AA4D-FEF1BCDAEC7F}" type="pres">
      <dgm:prSet presAssocID="{DE9CC26C-F122-4DF8-A01C-089C81817D2F}" presName="parentText" presStyleLbl="node1" presStyleIdx="1" presStyleCnt="5" custScaleX="100904" custScaleY="150131">
        <dgm:presLayoutVars>
          <dgm:chMax val="0"/>
          <dgm:bulletEnabled val="1"/>
        </dgm:presLayoutVars>
      </dgm:prSet>
      <dgm:spPr/>
    </dgm:pt>
    <dgm:pt modelId="{03B68CF3-006C-4F52-9CD9-6C2EE789F25C}" type="pres">
      <dgm:prSet presAssocID="{DE9CC26C-F122-4DF8-A01C-089C81817D2F}" presName="negativeSpace" presStyleCnt="0"/>
      <dgm:spPr/>
    </dgm:pt>
    <dgm:pt modelId="{935C2BFF-C3B6-43B6-BB2B-766B3516E47E}" type="pres">
      <dgm:prSet presAssocID="{DE9CC26C-F122-4DF8-A01C-089C81817D2F}" presName="childText" presStyleLbl="conFgAcc1" presStyleIdx="1" presStyleCnt="5">
        <dgm:presLayoutVars>
          <dgm:bulletEnabled val="1"/>
        </dgm:presLayoutVars>
      </dgm:prSet>
      <dgm:spPr/>
    </dgm:pt>
    <dgm:pt modelId="{17352A46-A4DE-491D-BC0B-DC34E7520620}" type="pres">
      <dgm:prSet presAssocID="{6BF64E7E-EFBC-4A60-9C56-EE6E26BB4EDF}" presName="spaceBetweenRectangles" presStyleCnt="0"/>
      <dgm:spPr/>
    </dgm:pt>
    <dgm:pt modelId="{D9D27F56-0FDD-454D-90AC-C39486C31A3D}" type="pres">
      <dgm:prSet presAssocID="{3037CE7F-F951-479E-A878-7A290B90501B}" presName="parentLin" presStyleCnt="0"/>
      <dgm:spPr/>
    </dgm:pt>
    <dgm:pt modelId="{4D9FBFCE-2F01-42A4-89A7-76F375E12315}" type="pres">
      <dgm:prSet presAssocID="{3037CE7F-F951-479E-A878-7A290B90501B}" presName="parentLeftMargin" presStyleLbl="node1" presStyleIdx="1" presStyleCnt="5"/>
      <dgm:spPr/>
    </dgm:pt>
    <dgm:pt modelId="{B11EA60B-DDDB-437C-8290-6774DA11168C}" type="pres">
      <dgm:prSet presAssocID="{3037CE7F-F951-479E-A878-7A290B90501B}" presName="parentText" presStyleLbl="node1" presStyleIdx="2" presStyleCnt="5" custScaleY="151673">
        <dgm:presLayoutVars>
          <dgm:chMax val="0"/>
          <dgm:bulletEnabled val="1"/>
        </dgm:presLayoutVars>
      </dgm:prSet>
      <dgm:spPr/>
    </dgm:pt>
    <dgm:pt modelId="{3FA47155-9975-4E85-B42F-3539ABD32F9F}" type="pres">
      <dgm:prSet presAssocID="{3037CE7F-F951-479E-A878-7A290B90501B}" presName="negativeSpace" presStyleCnt="0"/>
      <dgm:spPr/>
    </dgm:pt>
    <dgm:pt modelId="{759871BC-C3A2-466F-A779-7849B43B5097}" type="pres">
      <dgm:prSet presAssocID="{3037CE7F-F951-479E-A878-7A290B90501B}" presName="childText" presStyleLbl="conFgAcc1" presStyleIdx="2" presStyleCnt="5">
        <dgm:presLayoutVars>
          <dgm:bulletEnabled val="1"/>
        </dgm:presLayoutVars>
      </dgm:prSet>
      <dgm:spPr/>
    </dgm:pt>
    <dgm:pt modelId="{041B96B4-4881-431D-A4E8-CAE1E71F8DF5}" type="pres">
      <dgm:prSet presAssocID="{12405581-3E4C-4048-B390-59D04CFFB313}" presName="spaceBetweenRectangles" presStyleCnt="0"/>
      <dgm:spPr/>
    </dgm:pt>
    <dgm:pt modelId="{5CEFAF91-18C6-4BC6-81E8-7F05D27657E1}" type="pres">
      <dgm:prSet presAssocID="{8DEA31C2-38CE-49BE-9197-109C1BF99933}" presName="parentLin" presStyleCnt="0"/>
      <dgm:spPr/>
    </dgm:pt>
    <dgm:pt modelId="{6694D061-5A1A-4D51-9FB0-91DE2C73F8FF}" type="pres">
      <dgm:prSet presAssocID="{8DEA31C2-38CE-49BE-9197-109C1BF99933}" presName="parentLeftMargin" presStyleLbl="node1" presStyleIdx="2" presStyleCnt="5"/>
      <dgm:spPr/>
    </dgm:pt>
    <dgm:pt modelId="{1054CCC8-64BD-4325-9542-95B17A294403}" type="pres">
      <dgm:prSet presAssocID="{8DEA31C2-38CE-49BE-9197-109C1BF99933}" presName="parentText" presStyleLbl="node1" presStyleIdx="3" presStyleCnt="5" custScaleX="101356" custScaleY="157572">
        <dgm:presLayoutVars>
          <dgm:chMax val="0"/>
          <dgm:bulletEnabled val="1"/>
        </dgm:presLayoutVars>
      </dgm:prSet>
      <dgm:spPr/>
    </dgm:pt>
    <dgm:pt modelId="{7DC60662-26A3-4609-8768-66BA6B7257A4}" type="pres">
      <dgm:prSet presAssocID="{8DEA31C2-38CE-49BE-9197-109C1BF99933}" presName="negativeSpace" presStyleCnt="0"/>
      <dgm:spPr/>
    </dgm:pt>
    <dgm:pt modelId="{F47D18A7-1552-4D8C-96FF-B3B12717D327}" type="pres">
      <dgm:prSet presAssocID="{8DEA31C2-38CE-49BE-9197-109C1BF99933}" presName="childText" presStyleLbl="conFgAcc1" presStyleIdx="3" presStyleCnt="5">
        <dgm:presLayoutVars>
          <dgm:bulletEnabled val="1"/>
        </dgm:presLayoutVars>
      </dgm:prSet>
      <dgm:spPr/>
    </dgm:pt>
    <dgm:pt modelId="{2C2C311D-1841-413E-B9E8-62643774DEB7}" type="pres">
      <dgm:prSet presAssocID="{0C4CB9FB-2D0E-4F63-9388-8B7A7DED82CF}" presName="spaceBetweenRectangles" presStyleCnt="0"/>
      <dgm:spPr/>
    </dgm:pt>
    <dgm:pt modelId="{8FC469B1-8765-44F2-ADFD-F2DB70113764}" type="pres">
      <dgm:prSet presAssocID="{225D21DA-2CD6-47D2-9AB5-C4FFE8786CD5}" presName="parentLin" presStyleCnt="0"/>
      <dgm:spPr/>
    </dgm:pt>
    <dgm:pt modelId="{36CFFC80-C929-4603-8C0A-F34B8260C496}" type="pres">
      <dgm:prSet presAssocID="{225D21DA-2CD6-47D2-9AB5-C4FFE8786CD5}" presName="parentLeftMargin" presStyleLbl="node1" presStyleIdx="3" presStyleCnt="5"/>
      <dgm:spPr/>
    </dgm:pt>
    <dgm:pt modelId="{E3ABBA71-2062-48C0-8DDE-1340D6E1BA95}" type="pres">
      <dgm:prSet presAssocID="{225D21DA-2CD6-47D2-9AB5-C4FFE8786CD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8F30EBF-9C85-430C-92F5-262FD6C4F7E9}" type="pres">
      <dgm:prSet presAssocID="{225D21DA-2CD6-47D2-9AB5-C4FFE8786CD5}" presName="negativeSpace" presStyleCnt="0"/>
      <dgm:spPr/>
    </dgm:pt>
    <dgm:pt modelId="{6B154479-8CC2-48EB-9E59-D0D887EFE98A}" type="pres">
      <dgm:prSet presAssocID="{225D21DA-2CD6-47D2-9AB5-C4FFE8786CD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4076A16-4481-4F29-8E25-788184570C78}" type="presOf" srcId="{C7458D1E-2F88-4360-9F1E-4E427676A05E}" destId="{D24E7DAB-1EF7-4E48-8C10-B96BD31DB0B5}" srcOrd="1" destOrd="0" presId="urn:microsoft.com/office/officeart/2005/8/layout/list1"/>
    <dgm:cxn modelId="{17ECFB1B-AC93-4DF8-91F8-F8811511A7C5}" type="presOf" srcId="{DE9CC26C-F122-4DF8-A01C-089C81817D2F}" destId="{330E6D7A-9D1F-4663-BC7E-E2B8AF44E819}" srcOrd="0" destOrd="0" presId="urn:microsoft.com/office/officeart/2005/8/layout/list1"/>
    <dgm:cxn modelId="{D39F7A23-EA2F-4E69-8FB3-E7D02DBEA803}" type="presOf" srcId="{8DEA31C2-38CE-49BE-9197-109C1BF99933}" destId="{6694D061-5A1A-4D51-9FB0-91DE2C73F8FF}" srcOrd="0" destOrd="0" presId="urn:microsoft.com/office/officeart/2005/8/layout/list1"/>
    <dgm:cxn modelId="{6301DD39-B4A6-4755-82B4-A9896B426E11}" srcId="{9752A8E9-03E1-4C58-8BA1-53A7AA91CD93}" destId="{225D21DA-2CD6-47D2-9AB5-C4FFE8786CD5}" srcOrd="4" destOrd="0" parTransId="{AEA9A4D6-C6D4-4A0B-B671-0B62D2F94D04}" sibTransId="{B8614C01-9F16-4AF4-B826-B766A56B3A64}"/>
    <dgm:cxn modelId="{19A4863E-2E96-4A6C-908E-A490E1B5747C}" type="presOf" srcId="{3037CE7F-F951-479E-A878-7A290B90501B}" destId="{B11EA60B-DDDB-437C-8290-6774DA11168C}" srcOrd="1" destOrd="0" presId="urn:microsoft.com/office/officeart/2005/8/layout/list1"/>
    <dgm:cxn modelId="{FBC88A40-0AFC-4795-A6FC-8A0ACD391694}" srcId="{9752A8E9-03E1-4C58-8BA1-53A7AA91CD93}" destId="{C7458D1E-2F88-4360-9F1E-4E427676A05E}" srcOrd="0" destOrd="0" parTransId="{A910C401-A233-4CAE-BB39-D70A3176EB92}" sibTransId="{A5FCECC8-EFC9-44D8-B4E6-712C35FF3E42}"/>
    <dgm:cxn modelId="{9B778743-B86C-4C5D-B883-F151D18C1372}" type="presOf" srcId="{225D21DA-2CD6-47D2-9AB5-C4FFE8786CD5}" destId="{36CFFC80-C929-4603-8C0A-F34B8260C496}" srcOrd="0" destOrd="0" presId="urn:microsoft.com/office/officeart/2005/8/layout/list1"/>
    <dgm:cxn modelId="{982AF873-5CFF-4C64-848D-423856A13C9E}" srcId="{9752A8E9-03E1-4C58-8BA1-53A7AA91CD93}" destId="{3037CE7F-F951-479E-A878-7A290B90501B}" srcOrd="2" destOrd="0" parTransId="{95A89D93-88A5-4EB7-9AA0-046A80D9988B}" sibTransId="{12405581-3E4C-4048-B390-59D04CFFB313}"/>
    <dgm:cxn modelId="{9388B854-DD94-4998-AC03-BD31B710A993}" srcId="{9752A8E9-03E1-4C58-8BA1-53A7AA91CD93}" destId="{DE9CC26C-F122-4DF8-A01C-089C81817D2F}" srcOrd="1" destOrd="0" parTransId="{9A5BB1B4-83A8-4FC6-89E7-6E2045A17AC5}" sibTransId="{6BF64E7E-EFBC-4A60-9C56-EE6E26BB4EDF}"/>
    <dgm:cxn modelId="{8A4D3EC2-CB12-4D07-B8A6-5CF9167C0ACA}" type="presOf" srcId="{3037CE7F-F951-479E-A878-7A290B90501B}" destId="{4D9FBFCE-2F01-42A4-89A7-76F375E12315}" srcOrd="0" destOrd="0" presId="urn:microsoft.com/office/officeart/2005/8/layout/list1"/>
    <dgm:cxn modelId="{EAE74FC5-A6F8-4987-8DC5-E1F73F4E52B9}" srcId="{9752A8E9-03E1-4C58-8BA1-53A7AA91CD93}" destId="{8DEA31C2-38CE-49BE-9197-109C1BF99933}" srcOrd="3" destOrd="0" parTransId="{857FDBA2-3F19-4D3C-8EFF-4031C0B6087E}" sibTransId="{0C4CB9FB-2D0E-4F63-9388-8B7A7DED82CF}"/>
    <dgm:cxn modelId="{381A70C6-6E7F-4A81-B04B-C853B9506A2E}" type="presOf" srcId="{8DEA31C2-38CE-49BE-9197-109C1BF99933}" destId="{1054CCC8-64BD-4325-9542-95B17A294403}" srcOrd="1" destOrd="0" presId="urn:microsoft.com/office/officeart/2005/8/layout/list1"/>
    <dgm:cxn modelId="{C5920FCC-EB02-4743-80D4-251A082E77E7}" type="presOf" srcId="{225D21DA-2CD6-47D2-9AB5-C4FFE8786CD5}" destId="{E3ABBA71-2062-48C0-8DDE-1340D6E1BA95}" srcOrd="1" destOrd="0" presId="urn:microsoft.com/office/officeart/2005/8/layout/list1"/>
    <dgm:cxn modelId="{29F523E1-B1EE-4451-9460-016DF13D0C1D}" type="presOf" srcId="{9752A8E9-03E1-4C58-8BA1-53A7AA91CD93}" destId="{00BBAC6D-6951-4F4B-BBE1-29DA76A0D0EE}" srcOrd="0" destOrd="0" presId="urn:microsoft.com/office/officeart/2005/8/layout/list1"/>
    <dgm:cxn modelId="{7A948CE8-BF95-4CE4-BBB6-1ECA8FCD7CB7}" type="presOf" srcId="{DE9CC26C-F122-4DF8-A01C-089C81817D2F}" destId="{329AF199-7825-4243-AA4D-FEF1BCDAEC7F}" srcOrd="1" destOrd="0" presId="urn:microsoft.com/office/officeart/2005/8/layout/list1"/>
    <dgm:cxn modelId="{842629ED-AE3D-4C70-8097-E25055733E9C}" type="presOf" srcId="{C7458D1E-2F88-4360-9F1E-4E427676A05E}" destId="{96D61061-9473-4F30-B11B-2443234A2D70}" srcOrd="0" destOrd="0" presId="urn:microsoft.com/office/officeart/2005/8/layout/list1"/>
    <dgm:cxn modelId="{DC5A6DFE-25DD-407A-A1B1-BDD0F6E33473}" type="presParOf" srcId="{00BBAC6D-6951-4F4B-BBE1-29DA76A0D0EE}" destId="{8C35A46F-1A23-4D7E-858F-944A765209C4}" srcOrd="0" destOrd="0" presId="urn:microsoft.com/office/officeart/2005/8/layout/list1"/>
    <dgm:cxn modelId="{E7571EF5-633F-4C6A-91C1-E48451257309}" type="presParOf" srcId="{8C35A46F-1A23-4D7E-858F-944A765209C4}" destId="{96D61061-9473-4F30-B11B-2443234A2D70}" srcOrd="0" destOrd="0" presId="urn:microsoft.com/office/officeart/2005/8/layout/list1"/>
    <dgm:cxn modelId="{9C280A20-E39D-4E0E-8ECE-758D5DEED6E5}" type="presParOf" srcId="{8C35A46F-1A23-4D7E-858F-944A765209C4}" destId="{D24E7DAB-1EF7-4E48-8C10-B96BD31DB0B5}" srcOrd="1" destOrd="0" presId="urn:microsoft.com/office/officeart/2005/8/layout/list1"/>
    <dgm:cxn modelId="{BF53B174-220C-4E65-8666-C4730C5FB786}" type="presParOf" srcId="{00BBAC6D-6951-4F4B-BBE1-29DA76A0D0EE}" destId="{174EDBE9-7ED0-4FED-B7DC-AEFB33D4B13A}" srcOrd="1" destOrd="0" presId="urn:microsoft.com/office/officeart/2005/8/layout/list1"/>
    <dgm:cxn modelId="{FDA9B39C-0427-4BF0-A093-7699A2960207}" type="presParOf" srcId="{00BBAC6D-6951-4F4B-BBE1-29DA76A0D0EE}" destId="{0AB9A356-85D2-480E-9F92-D21B0B34790A}" srcOrd="2" destOrd="0" presId="urn:microsoft.com/office/officeart/2005/8/layout/list1"/>
    <dgm:cxn modelId="{A675B9F1-3745-49D0-935E-163668192EB4}" type="presParOf" srcId="{00BBAC6D-6951-4F4B-BBE1-29DA76A0D0EE}" destId="{EC2583FF-FAB1-436F-BB32-17AF49B01E2A}" srcOrd="3" destOrd="0" presId="urn:microsoft.com/office/officeart/2005/8/layout/list1"/>
    <dgm:cxn modelId="{2177355E-B469-4254-BA89-734F1C927DE5}" type="presParOf" srcId="{00BBAC6D-6951-4F4B-BBE1-29DA76A0D0EE}" destId="{F982D48A-201A-4515-B41C-4AE8A6F89330}" srcOrd="4" destOrd="0" presId="urn:microsoft.com/office/officeart/2005/8/layout/list1"/>
    <dgm:cxn modelId="{FEB69372-5D8D-4150-B720-BAD72E259229}" type="presParOf" srcId="{F982D48A-201A-4515-B41C-4AE8A6F89330}" destId="{330E6D7A-9D1F-4663-BC7E-E2B8AF44E819}" srcOrd="0" destOrd="0" presId="urn:microsoft.com/office/officeart/2005/8/layout/list1"/>
    <dgm:cxn modelId="{CD65A66C-C087-437D-82A2-6C38ECE6C92E}" type="presParOf" srcId="{F982D48A-201A-4515-B41C-4AE8A6F89330}" destId="{329AF199-7825-4243-AA4D-FEF1BCDAEC7F}" srcOrd="1" destOrd="0" presId="urn:microsoft.com/office/officeart/2005/8/layout/list1"/>
    <dgm:cxn modelId="{71AA8986-1F19-4853-8E54-07EDC67F0774}" type="presParOf" srcId="{00BBAC6D-6951-4F4B-BBE1-29DA76A0D0EE}" destId="{03B68CF3-006C-4F52-9CD9-6C2EE789F25C}" srcOrd="5" destOrd="0" presId="urn:microsoft.com/office/officeart/2005/8/layout/list1"/>
    <dgm:cxn modelId="{F0662D7E-00E6-4C00-857B-16F8EE4AB717}" type="presParOf" srcId="{00BBAC6D-6951-4F4B-BBE1-29DA76A0D0EE}" destId="{935C2BFF-C3B6-43B6-BB2B-766B3516E47E}" srcOrd="6" destOrd="0" presId="urn:microsoft.com/office/officeart/2005/8/layout/list1"/>
    <dgm:cxn modelId="{30CB5814-15DF-4157-AAD0-DFEA1930D077}" type="presParOf" srcId="{00BBAC6D-6951-4F4B-BBE1-29DA76A0D0EE}" destId="{17352A46-A4DE-491D-BC0B-DC34E7520620}" srcOrd="7" destOrd="0" presId="urn:microsoft.com/office/officeart/2005/8/layout/list1"/>
    <dgm:cxn modelId="{FB699C0B-218F-445D-9FB6-E743467ACA72}" type="presParOf" srcId="{00BBAC6D-6951-4F4B-BBE1-29DA76A0D0EE}" destId="{D9D27F56-0FDD-454D-90AC-C39486C31A3D}" srcOrd="8" destOrd="0" presId="urn:microsoft.com/office/officeart/2005/8/layout/list1"/>
    <dgm:cxn modelId="{F3B01DD0-AD34-48B2-AF0F-928F9ECA2B1E}" type="presParOf" srcId="{D9D27F56-0FDD-454D-90AC-C39486C31A3D}" destId="{4D9FBFCE-2F01-42A4-89A7-76F375E12315}" srcOrd="0" destOrd="0" presId="urn:microsoft.com/office/officeart/2005/8/layout/list1"/>
    <dgm:cxn modelId="{003BC466-8FAB-427D-9D88-22B5C8D44AD9}" type="presParOf" srcId="{D9D27F56-0FDD-454D-90AC-C39486C31A3D}" destId="{B11EA60B-DDDB-437C-8290-6774DA11168C}" srcOrd="1" destOrd="0" presId="urn:microsoft.com/office/officeart/2005/8/layout/list1"/>
    <dgm:cxn modelId="{BCFFC3FB-CD57-48B1-B76E-BB711E138073}" type="presParOf" srcId="{00BBAC6D-6951-4F4B-BBE1-29DA76A0D0EE}" destId="{3FA47155-9975-4E85-B42F-3539ABD32F9F}" srcOrd="9" destOrd="0" presId="urn:microsoft.com/office/officeart/2005/8/layout/list1"/>
    <dgm:cxn modelId="{B63DC063-764B-4C67-B0C3-64E7FF99DB6F}" type="presParOf" srcId="{00BBAC6D-6951-4F4B-BBE1-29DA76A0D0EE}" destId="{759871BC-C3A2-466F-A779-7849B43B5097}" srcOrd="10" destOrd="0" presId="urn:microsoft.com/office/officeart/2005/8/layout/list1"/>
    <dgm:cxn modelId="{8C454E38-F13C-41E3-9548-A63332326EDB}" type="presParOf" srcId="{00BBAC6D-6951-4F4B-BBE1-29DA76A0D0EE}" destId="{041B96B4-4881-431D-A4E8-CAE1E71F8DF5}" srcOrd="11" destOrd="0" presId="urn:microsoft.com/office/officeart/2005/8/layout/list1"/>
    <dgm:cxn modelId="{B037ACAE-D8EC-413B-B82F-29E8CFE9709C}" type="presParOf" srcId="{00BBAC6D-6951-4F4B-BBE1-29DA76A0D0EE}" destId="{5CEFAF91-18C6-4BC6-81E8-7F05D27657E1}" srcOrd="12" destOrd="0" presId="urn:microsoft.com/office/officeart/2005/8/layout/list1"/>
    <dgm:cxn modelId="{CE861AB4-120E-4FDE-86F7-D34862D22A50}" type="presParOf" srcId="{5CEFAF91-18C6-4BC6-81E8-7F05D27657E1}" destId="{6694D061-5A1A-4D51-9FB0-91DE2C73F8FF}" srcOrd="0" destOrd="0" presId="urn:microsoft.com/office/officeart/2005/8/layout/list1"/>
    <dgm:cxn modelId="{FD9AD3D5-ACD8-4E50-8492-524B9A6BC3B1}" type="presParOf" srcId="{5CEFAF91-18C6-4BC6-81E8-7F05D27657E1}" destId="{1054CCC8-64BD-4325-9542-95B17A294403}" srcOrd="1" destOrd="0" presId="urn:microsoft.com/office/officeart/2005/8/layout/list1"/>
    <dgm:cxn modelId="{63E87BC6-2328-45FB-9A42-4669576D5CA7}" type="presParOf" srcId="{00BBAC6D-6951-4F4B-BBE1-29DA76A0D0EE}" destId="{7DC60662-26A3-4609-8768-66BA6B7257A4}" srcOrd="13" destOrd="0" presId="urn:microsoft.com/office/officeart/2005/8/layout/list1"/>
    <dgm:cxn modelId="{E0215EE8-0627-47F0-A6C6-58CE316523AB}" type="presParOf" srcId="{00BBAC6D-6951-4F4B-BBE1-29DA76A0D0EE}" destId="{F47D18A7-1552-4D8C-96FF-B3B12717D327}" srcOrd="14" destOrd="0" presId="urn:microsoft.com/office/officeart/2005/8/layout/list1"/>
    <dgm:cxn modelId="{E692A4F8-B1BB-4337-83E0-83E4249367AD}" type="presParOf" srcId="{00BBAC6D-6951-4F4B-BBE1-29DA76A0D0EE}" destId="{2C2C311D-1841-413E-B9E8-62643774DEB7}" srcOrd="15" destOrd="0" presId="urn:microsoft.com/office/officeart/2005/8/layout/list1"/>
    <dgm:cxn modelId="{24E2DF40-E787-40A9-B22F-05E53DF6E17D}" type="presParOf" srcId="{00BBAC6D-6951-4F4B-BBE1-29DA76A0D0EE}" destId="{8FC469B1-8765-44F2-ADFD-F2DB70113764}" srcOrd="16" destOrd="0" presId="urn:microsoft.com/office/officeart/2005/8/layout/list1"/>
    <dgm:cxn modelId="{12E396D7-7F84-4D10-9B03-B1181E9AF40C}" type="presParOf" srcId="{8FC469B1-8765-44F2-ADFD-F2DB70113764}" destId="{36CFFC80-C929-4603-8C0A-F34B8260C496}" srcOrd="0" destOrd="0" presId="urn:microsoft.com/office/officeart/2005/8/layout/list1"/>
    <dgm:cxn modelId="{EE3BAC2C-254B-460F-AE17-A3C61C0B951F}" type="presParOf" srcId="{8FC469B1-8765-44F2-ADFD-F2DB70113764}" destId="{E3ABBA71-2062-48C0-8DDE-1340D6E1BA95}" srcOrd="1" destOrd="0" presId="urn:microsoft.com/office/officeart/2005/8/layout/list1"/>
    <dgm:cxn modelId="{E2224431-B53F-40EB-A368-45553731D4A0}" type="presParOf" srcId="{00BBAC6D-6951-4F4B-BBE1-29DA76A0D0EE}" destId="{E8F30EBF-9C85-430C-92F5-262FD6C4F7E9}" srcOrd="17" destOrd="0" presId="urn:microsoft.com/office/officeart/2005/8/layout/list1"/>
    <dgm:cxn modelId="{CBAB96BC-134F-415C-9DB9-31EF7233E894}" type="presParOf" srcId="{00BBAC6D-6951-4F4B-BBE1-29DA76A0D0EE}" destId="{6B154479-8CC2-48EB-9E59-D0D887EFE98A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52A8E9-03E1-4C58-8BA1-53A7AA91CD9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C7458D1E-2F88-4360-9F1E-4E427676A05E}">
      <dgm:prSet phldrT="[Текст]" custT="1"/>
      <dgm:spPr/>
      <dgm:t>
        <a:bodyPr/>
        <a:lstStyle/>
        <a:p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1. Цианоз губ и кожных покровов появляется с 3-4 месяцев и становится стабильно выраженным к 1 году, усиливается при кормлении, плаче, натуживании, эмоциональном напряжении, физической нагрузке;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910C401-A233-4CAE-BB39-D70A3176EB92}" type="parTrans" cxnId="{FBC88A40-0AFC-4795-A6FC-8A0ACD391694}">
      <dgm:prSet/>
      <dgm:spPr/>
      <dgm:t>
        <a:bodyPr/>
        <a:lstStyle/>
        <a:p>
          <a:endParaRPr lang="x-none"/>
        </a:p>
      </dgm:t>
    </dgm:pt>
    <dgm:pt modelId="{A5FCECC8-EFC9-44D8-B4E6-712C35FF3E42}" type="sibTrans" cxnId="{FBC88A40-0AFC-4795-A6FC-8A0ACD391694}">
      <dgm:prSet/>
      <dgm:spPr/>
      <dgm:t>
        <a:bodyPr/>
        <a:lstStyle/>
        <a:p>
          <a:endParaRPr lang="x-none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E9CC26C-F122-4DF8-A01C-089C81817D2F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2. Одышка (после любой физической активности);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A5BB1B4-83A8-4FC6-89E7-6E2045A17AC5}" type="parTrans" cxnId="{9388B854-DD94-4998-AC03-BD31B710A993}">
      <dgm:prSet/>
      <dgm:spPr/>
      <dgm:t>
        <a:bodyPr/>
        <a:lstStyle/>
        <a:p>
          <a:endParaRPr lang="x-none"/>
        </a:p>
      </dgm:t>
    </dgm:pt>
    <dgm:pt modelId="{6BF64E7E-EFBC-4A60-9C56-EE6E26BB4EDF}" type="sibTrans" cxnId="{9388B854-DD94-4998-AC03-BD31B710A993}">
      <dgm:prSet/>
      <dgm:spPr/>
      <dgm:t>
        <a:bodyPr/>
        <a:lstStyle/>
        <a:p>
          <a:endParaRPr lang="x-none"/>
        </a:p>
      </dgm:t>
    </dgm:pt>
    <dgm:pt modelId="{3037CE7F-F951-479E-A878-7A290B90501B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3. Слабость;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5A89D93-88A5-4EB7-9AA0-046A80D9988B}" type="parTrans" cxnId="{982AF873-5CFF-4C64-848D-423856A13C9E}">
      <dgm:prSet/>
      <dgm:spPr/>
      <dgm:t>
        <a:bodyPr/>
        <a:lstStyle/>
        <a:p>
          <a:endParaRPr lang="x-none"/>
        </a:p>
      </dgm:t>
    </dgm:pt>
    <dgm:pt modelId="{12405581-3E4C-4048-B390-59D04CFFB313}" type="sibTrans" cxnId="{982AF873-5CFF-4C64-848D-423856A13C9E}">
      <dgm:prSet/>
      <dgm:spPr/>
      <dgm:t>
        <a:bodyPr/>
        <a:lstStyle/>
        <a:p>
          <a:endParaRPr lang="x-none"/>
        </a:p>
      </dgm:t>
    </dgm:pt>
    <dgm:pt modelId="{8DEA31C2-38CE-49BE-9197-109C1BF99933}">
      <dgm:prSet phldrT="[Текст]" custT="1"/>
      <dgm:spPr/>
      <dgm:t>
        <a:bodyPr/>
        <a:lstStyle/>
        <a:p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4. Тахикардия;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57FDBA2-3F19-4D3C-8EFF-4031C0B6087E}" type="parTrans" cxnId="{EAE74FC5-A6F8-4987-8DC5-E1F73F4E52B9}">
      <dgm:prSet/>
      <dgm:spPr/>
      <dgm:t>
        <a:bodyPr/>
        <a:lstStyle/>
        <a:p>
          <a:endParaRPr lang="x-none"/>
        </a:p>
      </dgm:t>
    </dgm:pt>
    <dgm:pt modelId="{0C4CB9FB-2D0E-4F63-9388-8B7A7DED82CF}" type="sibTrans" cxnId="{EAE74FC5-A6F8-4987-8DC5-E1F73F4E52B9}">
      <dgm:prSet/>
      <dgm:spPr/>
      <dgm:t>
        <a:bodyPr/>
        <a:lstStyle/>
        <a:p>
          <a:endParaRPr lang="x-none"/>
        </a:p>
      </dgm:t>
    </dgm:pt>
    <dgm:pt modelId="{225D21DA-2CD6-47D2-9AB5-C4FFE8786CD5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solidFill>
                <a:schemeClr val="tx1">
                  <a:lumMod val="85000"/>
                  <a:lumOff val="15000"/>
                </a:schemeClr>
              </a:solidFill>
            </a:rPr>
            <a:t>5. Головокружение.</a:t>
          </a:r>
          <a:endParaRPr lang="x-none" sz="24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EA9A4D6-C6D4-4A0B-B671-0B62D2F94D04}" type="parTrans" cxnId="{6301DD39-B4A6-4755-82B4-A9896B426E11}">
      <dgm:prSet/>
      <dgm:spPr/>
      <dgm:t>
        <a:bodyPr/>
        <a:lstStyle/>
        <a:p>
          <a:endParaRPr lang="x-none"/>
        </a:p>
      </dgm:t>
    </dgm:pt>
    <dgm:pt modelId="{B8614C01-9F16-4AF4-B826-B766A56B3A64}" type="sibTrans" cxnId="{6301DD39-B4A6-4755-82B4-A9896B426E11}">
      <dgm:prSet/>
      <dgm:spPr/>
      <dgm:t>
        <a:bodyPr/>
        <a:lstStyle/>
        <a:p>
          <a:endParaRPr lang="x-none"/>
        </a:p>
      </dgm:t>
    </dgm:pt>
    <dgm:pt modelId="{7EF52DF1-6CB2-4C82-83FF-31CFB1AC4F3E}" type="pres">
      <dgm:prSet presAssocID="{9752A8E9-03E1-4C58-8BA1-53A7AA91CD93}" presName="Name0" presStyleCnt="0">
        <dgm:presLayoutVars>
          <dgm:chMax val="7"/>
          <dgm:chPref val="7"/>
          <dgm:dir/>
        </dgm:presLayoutVars>
      </dgm:prSet>
      <dgm:spPr/>
    </dgm:pt>
    <dgm:pt modelId="{695C7194-97BC-4346-9342-71C3E27D2FE1}" type="pres">
      <dgm:prSet presAssocID="{9752A8E9-03E1-4C58-8BA1-53A7AA91CD93}" presName="Name1" presStyleCnt="0"/>
      <dgm:spPr/>
    </dgm:pt>
    <dgm:pt modelId="{80B8BBB6-437B-4FA7-8F76-3D26A8062D03}" type="pres">
      <dgm:prSet presAssocID="{9752A8E9-03E1-4C58-8BA1-53A7AA91CD93}" presName="cycle" presStyleCnt="0"/>
      <dgm:spPr/>
    </dgm:pt>
    <dgm:pt modelId="{96791D0F-740E-41F6-8B65-4294FD4D8E34}" type="pres">
      <dgm:prSet presAssocID="{9752A8E9-03E1-4C58-8BA1-53A7AA91CD93}" presName="srcNode" presStyleLbl="node1" presStyleIdx="0" presStyleCnt="5"/>
      <dgm:spPr/>
    </dgm:pt>
    <dgm:pt modelId="{572AB3B7-82E1-4537-A121-681059D0A1DC}" type="pres">
      <dgm:prSet presAssocID="{9752A8E9-03E1-4C58-8BA1-53A7AA91CD93}" presName="conn" presStyleLbl="parChTrans1D2" presStyleIdx="0" presStyleCnt="1"/>
      <dgm:spPr/>
    </dgm:pt>
    <dgm:pt modelId="{79B24AE5-BDBB-440D-9D02-14B7FE3637FE}" type="pres">
      <dgm:prSet presAssocID="{9752A8E9-03E1-4C58-8BA1-53A7AA91CD93}" presName="extraNode" presStyleLbl="node1" presStyleIdx="0" presStyleCnt="5"/>
      <dgm:spPr/>
    </dgm:pt>
    <dgm:pt modelId="{3E16A65F-420E-4E57-B389-731A72FC2756}" type="pres">
      <dgm:prSet presAssocID="{9752A8E9-03E1-4C58-8BA1-53A7AA91CD93}" presName="dstNode" presStyleLbl="node1" presStyleIdx="0" presStyleCnt="5"/>
      <dgm:spPr/>
    </dgm:pt>
    <dgm:pt modelId="{76835777-140D-4432-8AFA-B9904139D721}" type="pres">
      <dgm:prSet presAssocID="{C7458D1E-2F88-4360-9F1E-4E427676A05E}" presName="text_1" presStyleLbl="node1" presStyleIdx="0" presStyleCnt="5" custScaleX="103436" custScaleY="232535" custLinFactNeighborX="6664" custLinFactNeighborY="-36111">
        <dgm:presLayoutVars>
          <dgm:bulletEnabled val="1"/>
        </dgm:presLayoutVars>
      </dgm:prSet>
      <dgm:spPr/>
    </dgm:pt>
    <dgm:pt modelId="{0CF771ED-8762-4455-9B30-6DE983C7B272}" type="pres">
      <dgm:prSet presAssocID="{C7458D1E-2F88-4360-9F1E-4E427676A05E}" presName="accent_1" presStyleCnt="0"/>
      <dgm:spPr/>
    </dgm:pt>
    <dgm:pt modelId="{EC0DCB8C-6ADA-459B-85D4-A9341DD11772}" type="pres">
      <dgm:prSet presAssocID="{C7458D1E-2F88-4360-9F1E-4E427676A05E}" presName="accentRepeatNode" presStyleLbl="solidFgAcc1" presStyleIdx="0" presStyleCnt="5"/>
      <dgm:spPr/>
    </dgm:pt>
    <dgm:pt modelId="{B3816C5B-C2A9-4FD2-82AA-FD3FD9176403}" type="pres">
      <dgm:prSet presAssocID="{DE9CC26C-F122-4DF8-A01C-089C81817D2F}" presName="text_2" presStyleLbl="node1" presStyleIdx="1" presStyleCnt="5" custLinFactNeighborX="-177" custLinFactNeighborY="12745">
        <dgm:presLayoutVars>
          <dgm:bulletEnabled val="1"/>
        </dgm:presLayoutVars>
      </dgm:prSet>
      <dgm:spPr/>
    </dgm:pt>
    <dgm:pt modelId="{4F6C2A37-2AF3-464B-82AF-8AD34CB08A60}" type="pres">
      <dgm:prSet presAssocID="{DE9CC26C-F122-4DF8-A01C-089C81817D2F}" presName="accent_2" presStyleCnt="0"/>
      <dgm:spPr/>
    </dgm:pt>
    <dgm:pt modelId="{29641510-AE48-4FF7-A905-63B93C2E597B}" type="pres">
      <dgm:prSet presAssocID="{DE9CC26C-F122-4DF8-A01C-089C81817D2F}" presName="accentRepeatNode" presStyleLbl="solidFgAcc1" presStyleIdx="1" presStyleCnt="5"/>
      <dgm:spPr/>
    </dgm:pt>
    <dgm:pt modelId="{292EF92B-05F8-49FC-888F-65A6FBE3D07A}" type="pres">
      <dgm:prSet presAssocID="{3037CE7F-F951-479E-A878-7A290B90501B}" presName="text_3" presStyleLbl="node1" presStyleIdx="2" presStyleCnt="5">
        <dgm:presLayoutVars>
          <dgm:bulletEnabled val="1"/>
        </dgm:presLayoutVars>
      </dgm:prSet>
      <dgm:spPr/>
    </dgm:pt>
    <dgm:pt modelId="{655CACE5-7C66-4281-844A-91B70D63B5B1}" type="pres">
      <dgm:prSet presAssocID="{3037CE7F-F951-479E-A878-7A290B90501B}" presName="accent_3" presStyleCnt="0"/>
      <dgm:spPr/>
    </dgm:pt>
    <dgm:pt modelId="{E8A9B374-8F32-4689-A7B5-6E51D8E68DC5}" type="pres">
      <dgm:prSet presAssocID="{3037CE7F-F951-479E-A878-7A290B90501B}" presName="accentRepeatNode" presStyleLbl="solidFgAcc1" presStyleIdx="2" presStyleCnt="5"/>
      <dgm:spPr/>
    </dgm:pt>
    <dgm:pt modelId="{F75D2F9F-259B-42CC-9270-ED744E721BC7}" type="pres">
      <dgm:prSet presAssocID="{8DEA31C2-38CE-49BE-9197-109C1BF99933}" presName="text_4" presStyleLbl="node1" presStyleIdx="3" presStyleCnt="5">
        <dgm:presLayoutVars>
          <dgm:bulletEnabled val="1"/>
        </dgm:presLayoutVars>
      </dgm:prSet>
      <dgm:spPr/>
    </dgm:pt>
    <dgm:pt modelId="{32E72BB3-A213-4357-BEAB-A3A3CB4809EB}" type="pres">
      <dgm:prSet presAssocID="{8DEA31C2-38CE-49BE-9197-109C1BF99933}" presName="accent_4" presStyleCnt="0"/>
      <dgm:spPr/>
    </dgm:pt>
    <dgm:pt modelId="{0DB4D9FE-95B3-4906-9C0F-DC3A38274D85}" type="pres">
      <dgm:prSet presAssocID="{8DEA31C2-38CE-49BE-9197-109C1BF99933}" presName="accentRepeatNode" presStyleLbl="solidFgAcc1" presStyleIdx="3" presStyleCnt="5"/>
      <dgm:spPr/>
    </dgm:pt>
    <dgm:pt modelId="{2812FB73-9E8B-4F8D-806B-B3024F68DF75}" type="pres">
      <dgm:prSet presAssocID="{225D21DA-2CD6-47D2-9AB5-C4FFE8786CD5}" presName="text_5" presStyleLbl="node1" presStyleIdx="4" presStyleCnt="5">
        <dgm:presLayoutVars>
          <dgm:bulletEnabled val="1"/>
        </dgm:presLayoutVars>
      </dgm:prSet>
      <dgm:spPr/>
    </dgm:pt>
    <dgm:pt modelId="{6A47DA22-D5DC-49B5-A284-2374B1C15EA6}" type="pres">
      <dgm:prSet presAssocID="{225D21DA-2CD6-47D2-9AB5-C4FFE8786CD5}" presName="accent_5" presStyleCnt="0"/>
      <dgm:spPr/>
    </dgm:pt>
    <dgm:pt modelId="{881E0324-18DF-48A4-AA64-0EA72661E62D}" type="pres">
      <dgm:prSet presAssocID="{225D21DA-2CD6-47D2-9AB5-C4FFE8786CD5}" presName="accentRepeatNode" presStyleLbl="solidFgAcc1" presStyleIdx="4" presStyleCnt="5"/>
      <dgm:spPr/>
    </dgm:pt>
  </dgm:ptLst>
  <dgm:cxnLst>
    <dgm:cxn modelId="{42AE260E-1329-4BE6-AD4B-FB012EF2F8A9}" type="presOf" srcId="{8DEA31C2-38CE-49BE-9197-109C1BF99933}" destId="{F75D2F9F-259B-42CC-9270-ED744E721BC7}" srcOrd="0" destOrd="0" presId="urn:microsoft.com/office/officeart/2008/layout/VerticalCurvedList"/>
    <dgm:cxn modelId="{DB069B23-6B31-4B13-BD3E-7B780281D871}" type="presOf" srcId="{A5FCECC8-EFC9-44D8-B4E6-712C35FF3E42}" destId="{572AB3B7-82E1-4537-A121-681059D0A1DC}" srcOrd="0" destOrd="0" presId="urn:microsoft.com/office/officeart/2008/layout/VerticalCurvedList"/>
    <dgm:cxn modelId="{1FBC3027-4F7E-4AF8-83B7-9978C8B1F15E}" type="presOf" srcId="{3037CE7F-F951-479E-A878-7A290B90501B}" destId="{292EF92B-05F8-49FC-888F-65A6FBE3D07A}" srcOrd="0" destOrd="0" presId="urn:microsoft.com/office/officeart/2008/layout/VerticalCurvedList"/>
    <dgm:cxn modelId="{6301DD39-B4A6-4755-82B4-A9896B426E11}" srcId="{9752A8E9-03E1-4C58-8BA1-53A7AA91CD93}" destId="{225D21DA-2CD6-47D2-9AB5-C4FFE8786CD5}" srcOrd="4" destOrd="0" parTransId="{AEA9A4D6-C6D4-4A0B-B671-0B62D2F94D04}" sibTransId="{B8614C01-9F16-4AF4-B826-B766A56B3A64}"/>
    <dgm:cxn modelId="{FBC88A40-0AFC-4795-A6FC-8A0ACD391694}" srcId="{9752A8E9-03E1-4C58-8BA1-53A7AA91CD93}" destId="{C7458D1E-2F88-4360-9F1E-4E427676A05E}" srcOrd="0" destOrd="0" parTransId="{A910C401-A233-4CAE-BB39-D70A3176EB92}" sibTransId="{A5FCECC8-EFC9-44D8-B4E6-712C35FF3E42}"/>
    <dgm:cxn modelId="{FF78FE5B-497E-40F1-BC7C-F4F52A0F952E}" type="presOf" srcId="{9752A8E9-03E1-4C58-8BA1-53A7AA91CD93}" destId="{7EF52DF1-6CB2-4C82-83FF-31CFB1AC4F3E}" srcOrd="0" destOrd="0" presId="urn:microsoft.com/office/officeart/2008/layout/VerticalCurvedList"/>
    <dgm:cxn modelId="{982AF873-5CFF-4C64-848D-423856A13C9E}" srcId="{9752A8E9-03E1-4C58-8BA1-53A7AA91CD93}" destId="{3037CE7F-F951-479E-A878-7A290B90501B}" srcOrd="2" destOrd="0" parTransId="{95A89D93-88A5-4EB7-9AA0-046A80D9988B}" sibTransId="{12405581-3E4C-4048-B390-59D04CFFB313}"/>
    <dgm:cxn modelId="{9388B854-DD94-4998-AC03-BD31B710A993}" srcId="{9752A8E9-03E1-4C58-8BA1-53A7AA91CD93}" destId="{DE9CC26C-F122-4DF8-A01C-089C81817D2F}" srcOrd="1" destOrd="0" parTransId="{9A5BB1B4-83A8-4FC6-89E7-6E2045A17AC5}" sibTransId="{6BF64E7E-EFBC-4A60-9C56-EE6E26BB4EDF}"/>
    <dgm:cxn modelId="{74F58EAE-F476-4959-9693-04EF85E0B07F}" type="presOf" srcId="{DE9CC26C-F122-4DF8-A01C-089C81817D2F}" destId="{B3816C5B-C2A9-4FD2-82AA-FD3FD9176403}" srcOrd="0" destOrd="0" presId="urn:microsoft.com/office/officeart/2008/layout/VerticalCurvedList"/>
    <dgm:cxn modelId="{EAE74FC5-A6F8-4987-8DC5-E1F73F4E52B9}" srcId="{9752A8E9-03E1-4C58-8BA1-53A7AA91CD93}" destId="{8DEA31C2-38CE-49BE-9197-109C1BF99933}" srcOrd="3" destOrd="0" parTransId="{857FDBA2-3F19-4D3C-8EFF-4031C0B6087E}" sibTransId="{0C4CB9FB-2D0E-4F63-9388-8B7A7DED82CF}"/>
    <dgm:cxn modelId="{41C609D3-5622-46E6-B911-CE0BFFB1C273}" type="presOf" srcId="{225D21DA-2CD6-47D2-9AB5-C4FFE8786CD5}" destId="{2812FB73-9E8B-4F8D-806B-B3024F68DF75}" srcOrd="0" destOrd="0" presId="urn:microsoft.com/office/officeart/2008/layout/VerticalCurvedList"/>
    <dgm:cxn modelId="{26345FFE-A7F4-4613-98CC-CDE79EBC0B43}" type="presOf" srcId="{C7458D1E-2F88-4360-9F1E-4E427676A05E}" destId="{76835777-140D-4432-8AFA-B9904139D721}" srcOrd="0" destOrd="0" presId="urn:microsoft.com/office/officeart/2008/layout/VerticalCurvedList"/>
    <dgm:cxn modelId="{9C3264AC-268C-432A-81B8-8B107A814000}" type="presParOf" srcId="{7EF52DF1-6CB2-4C82-83FF-31CFB1AC4F3E}" destId="{695C7194-97BC-4346-9342-71C3E27D2FE1}" srcOrd="0" destOrd="0" presId="urn:microsoft.com/office/officeart/2008/layout/VerticalCurvedList"/>
    <dgm:cxn modelId="{205704F2-7B80-4076-9999-7F774287B1C2}" type="presParOf" srcId="{695C7194-97BC-4346-9342-71C3E27D2FE1}" destId="{80B8BBB6-437B-4FA7-8F76-3D26A8062D03}" srcOrd="0" destOrd="0" presId="urn:microsoft.com/office/officeart/2008/layout/VerticalCurvedList"/>
    <dgm:cxn modelId="{605B9515-61F5-4246-901C-DF45D66336EC}" type="presParOf" srcId="{80B8BBB6-437B-4FA7-8F76-3D26A8062D03}" destId="{96791D0F-740E-41F6-8B65-4294FD4D8E34}" srcOrd="0" destOrd="0" presId="urn:microsoft.com/office/officeart/2008/layout/VerticalCurvedList"/>
    <dgm:cxn modelId="{2D7B66D5-821C-47F2-A9AE-CDA4C04F7CC3}" type="presParOf" srcId="{80B8BBB6-437B-4FA7-8F76-3D26A8062D03}" destId="{572AB3B7-82E1-4537-A121-681059D0A1DC}" srcOrd="1" destOrd="0" presId="urn:microsoft.com/office/officeart/2008/layout/VerticalCurvedList"/>
    <dgm:cxn modelId="{F82ECFBB-6D58-41CC-8490-F724EAD180C0}" type="presParOf" srcId="{80B8BBB6-437B-4FA7-8F76-3D26A8062D03}" destId="{79B24AE5-BDBB-440D-9D02-14B7FE3637FE}" srcOrd="2" destOrd="0" presId="urn:microsoft.com/office/officeart/2008/layout/VerticalCurvedList"/>
    <dgm:cxn modelId="{AA0B240B-8D08-4BBC-84CF-C56A4D4B6C11}" type="presParOf" srcId="{80B8BBB6-437B-4FA7-8F76-3D26A8062D03}" destId="{3E16A65F-420E-4E57-B389-731A72FC2756}" srcOrd="3" destOrd="0" presId="urn:microsoft.com/office/officeart/2008/layout/VerticalCurvedList"/>
    <dgm:cxn modelId="{BEC3AF5F-FD06-4189-BCD4-1CD96E749CCA}" type="presParOf" srcId="{695C7194-97BC-4346-9342-71C3E27D2FE1}" destId="{76835777-140D-4432-8AFA-B9904139D721}" srcOrd="1" destOrd="0" presId="urn:microsoft.com/office/officeart/2008/layout/VerticalCurvedList"/>
    <dgm:cxn modelId="{266A84D9-382E-43E0-AE5C-CAB1C9A76D1C}" type="presParOf" srcId="{695C7194-97BC-4346-9342-71C3E27D2FE1}" destId="{0CF771ED-8762-4455-9B30-6DE983C7B272}" srcOrd="2" destOrd="0" presId="urn:microsoft.com/office/officeart/2008/layout/VerticalCurvedList"/>
    <dgm:cxn modelId="{F050F690-9616-49FF-96C6-F8A8302B8856}" type="presParOf" srcId="{0CF771ED-8762-4455-9B30-6DE983C7B272}" destId="{EC0DCB8C-6ADA-459B-85D4-A9341DD11772}" srcOrd="0" destOrd="0" presId="urn:microsoft.com/office/officeart/2008/layout/VerticalCurvedList"/>
    <dgm:cxn modelId="{551E5803-FE43-4F73-A30A-0895F65F3776}" type="presParOf" srcId="{695C7194-97BC-4346-9342-71C3E27D2FE1}" destId="{B3816C5B-C2A9-4FD2-82AA-FD3FD9176403}" srcOrd="3" destOrd="0" presId="urn:microsoft.com/office/officeart/2008/layout/VerticalCurvedList"/>
    <dgm:cxn modelId="{1311D7D2-8FC2-46FE-B226-9A4737A21E4C}" type="presParOf" srcId="{695C7194-97BC-4346-9342-71C3E27D2FE1}" destId="{4F6C2A37-2AF3-464B-82AF-8AD34CB08A60}" srcOrd="4" destOrd="0" presId="urn:microsoft.com/office/officeart/2008/layout/VerticalCurvedList"/>
    <dgm:cxn modelId="{D0372C4C-1FA2-4BDA-8DF4-A5391C8EEBCA}" type="presParOf" srcId="{4F6C2A37-2AF3-464B-82AF-8AD34CB08A60}" destId="{29641510-AE48-4FF7-A905-63B93C2E597B}" srcOrd="0" destOrd="0" presId="urn:microsoft.com/office/officeart/2008/layout/VerticalCurvedList"/>
    <dgm:cxn modelId="{11E231E5-5119-4B46-9C9C-411F180DB79B}" type="presParOf" srcId="{695C7194-97BC-4346-9342-71C3E27D2FE1}" destId="{292EF92B-05F8-49FC-888F-65A6FBE3D07A}" srcOrd="5" destOrd="0" presId="urn:microsoft.com/office/officeart/2008/layout/VerticalCurvedList"/>
    <dgm:cxn modelId="{9B93AC31-7A68-4E67-8BED-FAEEBD4AA552}" type="presParOf" srcId="{695C7194-97BC-4346-9342-71C3E27D2FE1}" destId="{655CACE5-7C66-4281-844A-91B70D63B5B1}" srcOrd="6" destOrd="0" presId="urn:microsoft.com/office/officeart/2008/layout/VerticalCurvedList"/>
    <dgm:cxn modelId="{4A72AD2B-D618-41B1-AB10-8FAD4078451E}" type="presParOf" srcId="{655CACE5-7C66-4281-844A-91B70D63B5B1}" destId="{E8A9B374-8F32-4689-A7B5-6E51D8E68DC5}" srcOrd="0" destOrd="0" presId="urn:microsoft.com/office/officeart/2008/layout/VerticalCurvedList"/>
    <dgm:cxn modelId="{1E0CEA66-CD36-492C-8410-226B519E4588}" type="presParOf" srcId="{695C7194-97BC-4346-9342-71C3E27D2FE1}" destId="{F75D2F9F-259B-42CC-9270-ED744E721BC7}" srcOrd="7" destOrd="0" presId="urn:microsoft.com/office/officeart/2008/layout/VerticalCurvedList"/>
    <dgm:cxn modelId="{EE9F60FE-54CE-4B2F-A61A-6B8CAD43D6A9}" type="presParOf" srcId="{695C7194-97BC-4346-9342-71C3E27D2FE1}" destId="{32E72BB3-A213-4357-BEAB-A3A3CB4809EB}" srcOrd="8" destOrd="0" presId="urn:microsoft.com/office/officeart/2008/layout/VerticalCurvedList"/>
    <dgm:cxn modelId="{DAB1E9A2-1A36-44C7-ACC4-8AB17D9B5588}" type="presParOf" srcId="{32E72BB3-A213-4357-BEAB-A3A3CB4809EB}" destId="{0DB4D9FE-95B3-4906-9C0F-DC3A38274D85}" srcOrd="0" destOrd="0" presId="urn:microsoft.com/office/officeart/2008/layout/VerticalCurvedList"/>
    <dgm:cxn modelId="{6C9C2718-F167-4595-BE93-4F2EDAE10360}" type="presParOf" srcId="{695C7194-97BC-4346-9342-71C3E27D2FE1}" destId="{2812FB73-9E8B-4F8D-806B-B3024F68DF75}" srcOrd="9" destOrd="0" presId="urn:microsoft.com/office/officeart/2008/layout/VerticalCurvedList"/>
    <dgm:cxn modelId="{B2398C6B-BCF3-45B5-8CE6-C2DB4CB53F53}" type="presParOf" srcId="{695C7194-97BC-4346-9342-71C3E27D2FE1}" destId="{6A47DA22-D5DC-49B5-A284-2374B1C15EA6}" srcOrd="10" destOrd="0" presId="urn:microsoft.com/office/officeart/2008/layout/VerticalCurvedList"/>
    <dgm:cxn modelId="{DA517304-D345-4F28-9638-21AF965C4F70}" type="presParOf" srcId="{6A47DA22-D5DC-49B5-A284-2374B1C15EA6}" destId="{881E0324-18DF-48A4-AA64-0EA72661E6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35E301E8-6F46-403A-B1C7-BD5E44FE9A07}">
      <dgm:prSet phldrT="[Текст]" custT="1"/>
      <dgm:spPr/>
      <dgm:t>
        <a:bodyPr/>
        <a:lstStyle/>
        <a:p>
          <a:pPr rtl="0"/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После коррекции порока практически у всех пациентов выявляется </a:t>
          </a:r>
          <a:r>
            <a:rPr lang="ru-RU" sz="2000" u="sng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полная блокада правой ножки пучка Гиса</a:t>
          </a:r>
          <a:r>
            <a: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rtl="0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Этот ЭКГ-признак возникает вследствие травмы проводящих путей на трех уровнях: </a:t>
          </a:r>
        </a:p>
        <a:p>
          <a:pPr rtl="0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- в проксимальной части узла, которая располагается вдоль края ДМЖП, </a:t>
          </a:r>
        </a:p>
        <a:p>
          <a:pPr rtl="0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- в области промежуточного пучка и </a:t>
          </a:r>
        </a:p>
        <a:p>
          <a:pPr rtl="0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- в периферической его части, расположенной в париетальной стенке ПЖ</a:t>
          </a:r>
        </a:p>
      </dgm:t>
    </dgm:pt>
    <dgm:pt modelId="{0F5C274B-4E8F-4C0C-B139-BA3D436CA846}" type="parTrans" cxnId="{C6EB42D9-51AF-49C8-B13F-E97703B19BDE}">
      <dgm:prSet/>
      <dgm:spPr/>
      <dgm:t>
        <a:bodyPr/>
        <a:lstStyle/>
        <a:p>
          <a:endParaRPr lang="ru-RU"/>
        </a:p>
      </dgm:t>
    </dgm:pt>
    <dgm:pt modelId="{FC87B69E-6985-4062-8067-E8FF57A60874}" type="sibTrans" cxnId="{C6EB42D9-51AF-49C8-B13F-E97703B19BDE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7941F6C3-C863-4078-8D48-EA0F2741E2DC}" type="pres">
      <dgm:prSet presAssocID="{35E301E8-6F46-403A-B1C7-BD5E44FE9A07}" presName="node" presStyleLbl="node1" presStyleIdx="0" presStyleCnt="1" custScaleX="54649" custScaleY="82158" custLinFactNeighborX="-23331" custLinFactNeighborY="-26946">
        <dgm:presLayoutVars>
          <dgm:bulletEnabled val="1"/>
        </dgm:presLayoutVars>
      </dgm:prSet>
      <dgm:spPr/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F1DAC58A-A6F4-4D87-B9A2-4E350C1513F5}" type="presOf" srcId="{35E301E8-6F46-403A-B1C7-BD5E44FE9A07}" destId="{7941F6C3-C863-4078-8D48-EA0F2741E2DC}" srcOrd="0" destOrd="0" presId="urn:microsoft.com/office/officeart/2005/8/layout/process5"/>
    <dgm:cxn modelId="{C6EB42D9-51AF-49C8-B13F-E97703B19BDE}" srcId="{868892F8-4524-4B00-B24D-A39EA069AD68}" destId="{35E301E8-6F46-403A-B1C7-BD5E44FE9A07}" srcOrd="0" destOrd="0" parTransId="{0F5C274B-4E8F-4C0C-B139-BA3D436CA846}" sibTransId="{FC87B69E-6985-4062-8067-E8FF57A60874}"/>
    <dgm:cxn modelId="{77B5FC09-53E8-4929-B82C-CA7B94B1055B}" type="presParOf" srcId="{877EA029-D6D7-4E4D-9F34-28AB8119FF75}" destId="{7941F6C3-C863-4078-8D48-EA0F2741E2DC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8AD3E4-36CA-4576-8217-D1196B3D44A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x-none"/>
        </a:p>
      </dgm:t>
    </dgm:pt>
    <dgm:pt modelId="{FC6EF093-9E94-4CFD-9DAB-319AFA37A51E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У детей с ВПС тетрада </a:t>
          </a:r>
          <a:r>
            <a:rPr lang="ru-RU" dirty="0" err="1">
              <a:solidFill>
                <a:schemeClr val="tx1">
                  <a:lumMod val="85000"/>
                  <a:lumOff val="15000"/>
                </a:schemeClr>
              </a:solidFill>
            </a:rPr>
            <a:t>Фалло</a:t>
          </a: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 выявляется при рождении в среднем в 6,5% наблюдений, </a:t>
          </a:r>
          <a:endParaRPr lang="x-none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0CE169C-739B-4237-A8AA-1CAD98A6D7BA}" type="parTrans" cxnId="{192F2DAF-D96B-4FB2-A0FE-78A75058963B}">
      <dgm:prSet/>
      <dgm:spPr/>
      <dgm:t>
        <a:bodyPr/>
        <a:lstStyle/>
        <a:p>
          <a:endParaRPr lang="x-none"/>
        </a:p>
      </dgm:t>
    </dgm:pt>
    <dgm:pt modelId="{33F75E20-D9B7-4486-A90D-5232899BD328}" type="sibTrans" cxnId="{192F2DAF-D96B-4FB2-A0FE-78A75058963B}">
      <dgm:prSet/>
      <dgm:spPr/>
      <dgm:t>
        <a:bodyPr/>
        <a:lstStyle/>
        <a:p>
          <a:endParaRPr lang="x-none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F61027D-0981-43A4-9930-810D1E39ED9F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а по достижении 2-х лет - в 15-20%.</a:t>
          </a:r>
          <a:endParaRPr lang="x-none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6ADF4FC-44D4-4917-80FD-3908035B38CA}" type="parTrans" cxnId="{79EDDDBC-D24C-44F7-B03B-D516D40C026B}">
      <dgm:prSet/>
      <dgm:spPr/>
      <dgm:t>
        <a:bodyPr/>
        <a:lstStyle/>
        <a:p>
          <a:endParaRPr lang="x-none"/>
        </a:p>
      </dgm:t>
    </dgm:pt>
    <dgm:pt modelId="{612C6B78-53FC-446A-B81D-8886F34ECB5C}" type="sibTrans" cxnId="{79EDDDBC-D24C-44F7-B03B-D516D40C026B}">
      <dgm:prSet/>
      <dgm:spPr/>
      <dgm:t>
        <a:bodyPr/>
        <a:lstStyle/>
        <a:p>
          <a:endParaRPr lang="x-none"/>
        </a:p>
      </dgm:t>
    </dgm:pt>
    <dgm:pt modelId="{F618ACA3-2445-40B7-ADA0-885688868999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В кардиологии тетрада </a:t>
          </a:r>
          <a:r>
            <a:rPr lang="ru-RU" dirty="0" err="1">
              <a:solidFill>
                <a:schemeClr val="tx1">
                  <a:lumMod val="85000"/>
                  <a:lumOff val="15000"/>
                </a:schemeClr>
              </a:solidFill>
            </a:rPr>
            <a:t>Фалло</a:t>
          </a: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 встречается в 7-10 % случаев среди всех ВПС и составляет половину всех пороков </a:t>
          </a:r>
          <a:r>
            <a:rPr lang="ru-RU" dirty="0" err="1">
              <a:solidFill>
                <a:schemeClr val="tx1">
                  <a:lumMod val="85000"/>
                  <a:lumOff val="15000"/>
                </a:schemeClr>
              </a:solidFill>
            </a:rPr>
            <a:t>цианотического</a:t>
          </a:r>
          <a:r>
            <a:rPr lang="ru-RU" dirty="0">
              <a:solidFill>
                <a:schemeClr val="tx1">
                  <a:lumMod val="85000"/>
                  <a:lumOff val="15000"/>
                </a:schemeClr>
              </a:solidFill>
            </a:rPr>
            <a:t> типа.</a:t>
          </a:r>
          <a:endParaRPr lang="x-none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BA6ABF0-C1AB-42A4-A41F-4B3051928D89}" type="parTrans" cxnId="{21260C95-B3BD-4051-96AC-49E7B2793D73}">
      <dgm:prSet/>
      <dgm:spPr/>
      <dgm:t>
        <a:bodyPr/>
        <a:lstStyle/>
        <a:p>
          <a:endParaRPr lang="x-none"/>
        </a:p>
      </dgm:t>
    </dgm:pt>
    <dgm:pt modelId="{A81BD692-92A5-4253-8E4A-BCEFDE398FC0}" type="sibTrans" cxnId="{21260C95-B3BD-4051-96AC-49E7B2793D73}">
      <dgm:prSet/>
      <dgm:spPr/>
      <dgm:t>
        <a:bodyPr/>
        <a:lstStyle/>
        <a:p>
          <a:endParaRPr lang="x-none"/>
        </a:p>
      </dgm:t>
    </dgm:pt>
    <dgm:pt modelId="{DCC10B1F-1517-49CF-B8B6-954EC088451E}" type="pres">
      <dgm:prSet presAssocID="{798AD3E4-36CA-4576-8217-D1196B3D44AF}" presName="Name0" presStyleCnt="0">
        <dgm:presLayoutVars>
          <dgm:chMax val="7"/>
          <dgm:chPref val="7"/>
          <dgm:dir/>
        </dgm:presLayoutVars>
      </dgm:prSet>
      <dgm:spPr/>
    </dgm:pt>
    <dgm:pt modelId="{B4E03FAB-5567-4FED-8718-99CECA96C28C}" type="pres">
      <dgm:prSet presAssocID="{798AD3E4-36CA-4576-8217-D1196B3D44AF}" presName="Name1" presStyleCnt="0"/>
      <dgm:spPr/>
    </dgm:pt>
    <dgm:pt modelId="{BFCEC10E-432C-43F6-8E2A-D471D426F0A1}" type="pres">
      <dgm:prSet presAssocID="{798AD3E4-36CA-4576-8217-D1196B3D44AF}" presName="cycle" presStyleCnt="0"/>
      <dgm:spPr/>
    </dgm:pt>
    <dgm:pt modelId="{37327D03-0A20-4185-85A1-3E386B0B4F8C}" type="pres">
      <dgm:prSet presAssocID="{798AD3E4-36CA-4576-8217-D1196B3D44AF}" presName="srcNode" presStyleLbl="node1" presStyleIdx="0" presStyleCnt="3"/>
      <dgm:spPr/>
    </dgm:pt>
    <dgm:pt modelId="{6E2980AE-3F20-4926-A6EA-EBE65E7E087A}" type="pres">
      <dgm:prSet presAssocID="{798AD3E4-36CA-4576-8217-D1196B3D44AF}" presName="conn" presStyleLbl="parChTrans1D2" presStyleIdx="0" presStyleCnt="1"/>
      <dgm:spPr/>
    </dgm:pt>
    <dgm:pt modelId="{5359FF70-0FC3-4CB3-9051-1239AB515AB8}" type="pres">
      <dgm:prSet presAssocID="{798AD3E4-36CA-4576-8217-D1196B3D44AF}" presName="extraNode" presStyleLbl="node1" presStyleIdx="0" presStyleCnt="3"/>
      <dgm:spPr/>
    </dgm:pt>
    <dgm:pt modelId="{5716BAC3-DFBC-4BE1-A847-151CDF209562}" type="pres">
      <dgm:prSet presAssocID="{798AD3E4-36CA-4576-8217-D1196B3D44AF}" presName="dstNode" presStyleLbl="node1" presStyleIdx="0" presStyleCnt="3"/>
      <dgm:spPr/>
    </dgm:pt>
    <dgm:pt modelId="{1F7865B7-84A6-41A4-9D26-C028C2011953}" type="pres">
      <dgm:prSet presAssocID="{FC6EF093-9E94-4CFD-9DAB-319AFA37A51E}" presName="text_1" presStyleLbl="node1" presStyleIdx="0" presStyleCnt="3">
        <dgm:presLayoutVars>
          <dgm:bulletEnabled val="1"/>
        </dgm:presLayoutVars>
      </dgm:prSet>
      <dgm:spPr/>
    </dgm:pt>
    <dgm:pt modelId="{4F4703AA-7A0D-4050-9A6A-47CC32BF99DA}" type="pres">
      <dgm:prSet presAssocID="{FC6EF093-9E94-4CFD-9DAB-319AFA37A51E}" presName="accent_1" presStyleCnt="0"/>
      <dgm:spPr/>
    </dgm:pt>
    <dgm:pt modelId="{EAFD12A3-B9D9-4393-B5B7-6C1AEBEFD8FE}" type="pres">
      <dgm:prSet presAssocID="{FC6EF093-9E94-4CFD-9DAB-319AFA37A51E}" presName="accentRepeatNode" presStyleLbl="solidFgAcc1" presStyleIdx="0" presStyleCnt="3"/>
      <dgm:spPr/>
    </dgm:pt>
    <dgm:pt modelId="{215E1C13-8163-4E3D-8F67-65212F94791C}" type="pres">
      <dgm:prSet presAssocID="{AF61027D-0981-43A4-9930-810D1E39ED9F}" presName="text_2" presStyleLbl="node1" presStyleIdx="1" presStyleCnt="3">
        <dgm:presLayoutVars>
          <dgm:bulletEnabled val="1"/>
        </dgm:presLayoutVars>
      </dgm:prSet>
      <dgm:spPr/>
    </dgm:pt>
    <dgm:pt modelId="{CE71B0F9-8B5E-4B11-A566-1C546225EDB9}" type="pres">
      <dgm:prSet presAssocID="{AF61027D-0981-43A4-9930-810D1E39ED9F}" presName="accent_2" presStyleCnt="0"/>
      <dgm:spPr/>
    </dgm:pt>
    <dgm:pt modelId="{4A6114A7-88C0-4424-B9DC-76306AC25A2B}" type="pres">
      <dgm:prSet presAssocID="{AF61027D-0981-43A4-9930-810D1E39ED9F}" presName="accentRepeatNode" presStyleLbl="solidFgAcc1" presStyleIdx="1" presStyleCnt="3"/>
      <dgm:spPr/>
    </dgm:pt>
    <dgm:pt modelId="{E26E1421-DF02-4D9F-A143-8F7E39F20C0E}" type="pres">
      <dgm:prSet presAssocID="{F618ACA3-2445-40B7-ADA0-885688868999}" presName="text_3" presStyleLbl="node1" presStyleIdx="2" presStyleCnt="3">
        <dgm:presLayoutVars>
          <dgm:bulletEnabled val="1"/>
        </dgm:presLayoutVars>
      </dgm:prSet>
      <dgm:spPr/>
    </dgm:pt>
    <dgm:pt modelId="{BBED4C18-B989-4997-9F2F-67750ECA44F4}" type="pres">
      <dgm:prSet presAssocID="{F618ACA3-2445-40B7-ADA0-885688868999}" presName="accent_3" presStyleCnt="0"/>
      <dgm:spPr/>
    </dgm:pt>
    <dgm:pt modelId="{8799FD9D-60B9-42F2-B566-3D51854B45FE}" type="pres">
      <dgm:prSet presAssocID="{F618ACA3-2445-40B7-ADA0-885688868999}" presName="accentRepeatNode" presStyleLbl="solidFgAcc1" presStyleIdx="2" presStyleCnt="3"/>
      <dgm:spPr/>
    </dgm:pt>
  </dgm:ptLst>
  <dgm:cxnLst>
    <dgm:cxn modelId="{A3411001-F9DF-4024-8290-9E63003EAAE8}" type="presOf" srcId="{AF61027D-0981-43A4-9930-810D1E39ED9F}" destId="{215E1C13-8163-4E3D-8F67-65212F94791C}" srcOrd="0" destOrd="0" presId="urn:microsoft.com/office/officeart/2008/layout/VerticalCurvedList"/>
    <dgm:cxn modelId="{CA4FCD26-3478-4765-BB72-108DC4853867}" type="presOf" srcId="{FC6EF093-9E94-4CFD-9DAB-319AFA37A51E}" destId="{1F7865B7-84A6-41A4-9D26-C028C2011953}" srcOrd="0" destOrd="0" presId="urn:microsoft.com/office/officeart/2008/layout/VerticalCurvedList"/>
    <dgm:cxn modelId="{81D96D63-7133-4A64-939A-344C83E9EF5E}" type="presOf" srcId="{798AD3E4-36CA-4576-8217-D1196B3D44AF}" destId="{DCC10B1F-1517-49CF-B8B6-954EC088451E}" srcOrd="0" destOrd="0" presId="urn:microsoft.com/office/officeart/2008/layout/VerticalCurvedList"/>
    <dgm:cxn modelId="{28C01547-A28D-42A0-ADCD-2AB019868EBE}" type="presOf" srcId="{33F75E20-D9B7-4486-A90D-5232899BD328}" destId="{6E2980AE-3F20-4926-A6EA-EBE65E7E087A}" srcOrd="0" destOrd="0" presId="urn:microsoft.com/office/officeart/2008/layout/VerticalCurvedList"/>
    <dgm:cxn modelId="{21260C95-B3BD-4051-96AC-49E7B2793D73}" srcId="{798AD3E4-36CA-4576-8217-D1196B3D44AF}" destId="{F618ACA3-2445-40B7-ADA0-885688868999}" srcOrd="2" destOrd="0" parTransId="{1BA6ABF0-C1AB-42A4-A41F-4B3051928D89}" sibTransId="{A81BD692-92A5-4253-8E4A-BCEFDE398FC0}"/>
    <dgm:cxn modelId="{1AA0829D-6C3C-4602-A76F-F4503749910E}" type="presOf" srcId="{F618ACA3-2445-40B7-ADA0-885688868999}" destId="{E26E1421-DF02-4D9F-A143-8F7E39F20C0E}" srcOrd="0" destOrd="0" presId="urn:microsoft.com/office/officeart/2008/layout/VerticalCurvedList"/>
    <dgm:cxn modelId="{192F2DAF-D96B-4FB2-A0FE-78A75058963B}" srcId="{798AD3E4-36CA-4576-8217-D1196B3D44AF}" destId="{FC6EF093-9E94-4CFD-9DAB-319AFA37A51E}" srcOrd="0" destOrd="0" parTransId="{D0CE169C-739B-4237-A8AA-1CAD98A6D7BA}" sibTransId="{33F75E20-D9B7-4486-A90D-5232899BD328}"/>
    <dgm:cxn modelId="{79EDDDBC-D24C-44F7-B03B-D516D40C026B}" srcId="{798AD3E4-36CA-4576-8217-D1196B3D44AF}" destId="{AF61027D-0981-43A4-9930-810D1E39ED9F}" srcOrd="1" destOrd="0" parTransId="{C6ADF4FC-44D4-4917-80FD-3908035B38CA}" sibTransId="{612C6B78-53FC-446A-B81D-8886F34ECB5C}"/>
    <dgm:cxn modelId="{2196C2E7-A16B-49E9-97EC-AF6B1EFC629D}" type="presParOf" srcId="{DCC10B1F-1517-49CF-B8B6-954EC088451E}" destId="{B4E03FAB-5567-4FED-8718-99CECA96C28C}" srcOrd="0" destOrd="0" presId="urn:microsoft.com/office/officeart/2008/layout/VerticalCurvedList"/>
    <dgm:cxn modelId="{04FB74FB-56C0-415A-80D2-14A37D209186}" type="presParOf" srcId="{B4E03FAB-5567-4FED-8718-99CECA96C28C}" destId="{BFCEC10E-432C-43F6-8E2A-D471D426F0A1}" srcOrd="0" destOrd="0" presId="urn:microsoft.com/office/officeart/2008/layout/VerticalCurvedList"/>
    <dgm:cxn modelId="{A3509FF3-86FB-47CB-A3FA-C8C5191DCB7D}" type="presParOf" srcId="{BFCEC10E-432C-43F6-8E2A-D471D426F0A1}" destId="{37327D03-0A20-4185-85A1-3E386B0B4F8C}" srcOrd="0" destOrd="0" presId="urn:microsoft.com/office/officeart/2008/layout/VerticalCurvedList"/>
    <dgm:cxn modelId="{A3869DA8-36F6-4379-8B18-BB522D69F2EE}" type="presParOf" srcId="{BFCEC10E-432C-43F6-8E2A-D471D426F0A1}" destId="{6E2980AE-3F20-4926-A6EA-EBE65E7E087A}" srcOrd="1" destOrd="0" presId="urn:microsoft.com/office/officeart/2008/layout/VerticalCurvedList"/>
    <dgm:cxn modelId="{A6E657F3-AD1D-4E02-98DE-89E8BAC79101}" type="presParOf" srcId="{BFCEC10E-432C-43F6-8E2A-D471D426F0A1}" destId="{5359FF70-0FC3-4CB3-9051-1239AB515AB8}" srcOrd="2" destOrd="0" presId="urn:microsoft.com/office/officeart/2008/layout/VerticalCurvedList"/>
    <dgm:cxn modelId="{EE39F912-A17C-4C9B-8A9B-F758898D5096}" type="presParOf" srcId="{BFCEC10E-432C-43F6-8E2A-D471D426F0A1}" destId="{5716BAC3-DFBC-4BE1-A847-151CDF209562}" srcOrd="3" destOrd="0" presId="urn:microsoft.com/office/officeart/2008/layout/VerticalCurvedList"/>
    <dgm:cxn modelId="{6BA760E6-5B44-4298-8F4C-C77047889322}" type="presParOf" srcId="{B4E03FAB-5567-4FED-8718-99CECA96C28C}" destId="{1F7865B7-84A6-41A4-9D26-C028C2011953}" srcOrd="1" destOrd="0" presId="urn:microsoft.com/office/officeart/2008/layout/VerticalCurvedList"/>
    <dgm:cxn modelId="{158A259B-5ABE-44FC-B5EB-28B25C988F1D}" type="presParOf" srcId="{B4E03FAB-5567-4FED-8718-99CECA96C28C}" destId="{4F4703AA-7A0D-4050-9A6A-47CC32BF99DA}" srcOrd="2" destOrd="0" presId="urn:microsoft.com/office/officeart/2008/layout/VerticalCurvedList"/>
    <dgm:cxn modelId="{59A7DF4B-9F11-43F2-9509-2204513EBFEE}" type="presParOf" srcId="{4F4703AA-7A0D-4050-9A6A-47CC32BF99DA}" destId="{EAFD12A3-B9D9-4393-B5B7-6C1AEBEFD8FE}" srcOrd="0" destOrd="0" presId="urn:microsoft.com/office/officeart/2008/layout/VerticalCurvedList"/>
    <dgm:cxn modelId="{12A8C3E0-BAA6-4C2A-938D-0D7EB2B5B070}" type="presParOf" srcId="{B4E03FAB-5567-4FED-8718-99CECA96C28C}" destId="{215E1C13-8163-4E3D-8F67-65212F94791C}" srcOrd="3" destOrd="0" presId="urn:microsoft.com/office/officeart/2008/layout/VerticalCurvedList"/>
    <dgm:cxn modelId="{30762763-51E9-4D1E-BD84-A4B0663EBA8E}" type="presParOf" srcId="{B4E03FAB-5567-4FED-8718-99CECA96C28C}" destId="{CE71B0F9-8B5E-4B11-A566-1C546225EDB9}" srcOrd="4" destOrd="0" presId="urn:microsoft.com/office/officeart/2008/layout/VerticalCurvedList"/>
    <dgm:cxn modelId="{87825755-6BCC-47CE-8429-475184CA6CB0}" type="presParOf" srcId="{CE71B0F9-8B5E-4B11-A566-1C546225EDB9}" destId="{4A6114A7-88C0-4424-B9DC-76306AC25A2B}" srcOrd="0" destOrd="0" presId="urn:microsoft.com/office/officeart/2008/layout/VerticalCurvedList"/>
    <dgm:cxn modelId="{61B28FC0-6A15-4354-944B-7AE240650E3E}" type="presParOf" srcId="{B4E03FAB-5567-4FED-8718-99CECA96C28C}" destId="{E26E1421-DF02-4D9F-A143-8F7E39F20C0E}" srcOrd="5" destOrd="0" presId="urn:microsoft.com/office/officeart/2008/layout/VerticalCurvedList"/>
    <dgm:cxn modelId="{15E214C7-BB2D-4AB5-9A2F-E9B38C2B41B8}" type="presParOf" srcId="{B4E03FAB-5567-4FED-8718-99CECA96C28C}" destId="{BBED4C18-B989-4997-9F2F-67750ECA44F4}" srcOrd="6" destOrd="0" presId="urn:microsoft.com/office/officeart/2008/layout/VerticalCurvedList"/>
    <dgm:cxn modelId="{390B154A-9CEC-44FA-91BD-F63045CA49BA}" type="presParOf" srcId="{BBED4C18-B989-4997-9F2F-67750ECA44F4}" destId="{8799FD9D-60B9-42F2-B566-3D51854B45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29EF05-9236-44BC-9133-605316081D76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385F5CB1-11A0-482C-93D4-AAD30A4B358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0" i="0" dirty="0">
              <a:solidFill>
                <a:srgbClr val="002060"/>
              </a:solidFill>
            </a:rPr>
            <a:t>Основная причина ВПС тетрады </a:t>
          </a:r>
          <a:r>
            <a:rPr lang="ru-RU" sz="2800" b="0" i="0" dirty="0" err="1">
              <a:solidFill>
                <a:srgbClr val="002060"/>
              </a:solidFill>
            </a:rPr>
            <a:t>Фалло</a:t>
          </a:r>
          <a:r>
            <a:rPr lang="ru-RU" sz="2800" b="0" i="0" dirty="0">
              <a:solidFill>
                <a:srgbClr val="002060"/>
              </a:solidFill>
            </a:rPr>
            <a:t> заключается в</a:t>
          </a:r>
          <a:br>
            <a:rPr lang="ru-RU" sz="2800" b="0" i="0" dirty="0">
              <a:solidFill>
                <a:srgbClr val="002060"/>
              </a:solidFill>
            </a:rPr>
          </a:br>
          <a:r>
            <a:rPr lang="ru-RU" sz="2800" b="0" i="0" dirty="0">
              <a:solidFill>
                <a:srgbClr val="002060"/>
              </a:solidFill>
            </a:rPr>
            <a:t>нарушении процессов эмбриогенеза </a:t>
          </a:r>
          <a:r>
            <a:rPr lang="ru-RU" sz="2800" b="0" i="0" dirty="0">
              <a:solidFill>
                <a:srgbClr val="002060"/>
              </a:solidFill>
              <a:highlight>
                <a:srgbClr val="FFFF00"/>
              </a:highlight>
            </a:rPr>
            <a:t>в области артериального ствола.</a:t>
          </a:r>
          <a:endParaRPr lang="x-none" sz="28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269C4336-746B-4E02-93AA-53ECE5B30613}" type="parTrans" cxnId="{EAEAE0E0-4BEA-4810-851D-38BBA8532097}">
      <dgm:prSet/>
      <dgm:spPr/>
      <dgm:t>
        <a:bodyPr/>
        <a:lstStyle/>
        <a:p>
          <a:endParaRPr lang="x-none"/>
        </a:p>
      </dgm:t>
    </dgm:pt>
    <dgm:pt modelId="{D2B29971-1F57-40FA-AD80-2F27F416DE55}" type="sibTrans" cxnId="{EAEAE0E0-4BEA-4810-851D-38BBA8532097}">
      <dgm:prSet/>
      <dgm:spPr/>
      <dgm:t>
        <a:bodyPr/>
        <a:lstStyle/>
        <a:p>
          <a:endParaRPr lang="x-none"/>
        </a:p>
      </dgm:t>
    </dgm:pt>
    <dgm:pt modelId="{BE3B93AC-75CB-481D-8426-27FEA0211D1A}" type="pres">
      <dgm:prSet presAssocID="{C629EF05-9236-44BC-9133-605316081D76}" presName="Name0" presStyleCnt="0">
        <dgm:presLayoutVars>
          <dgm:dir/>
        </dgm:presLayoutVars>
      </dgm:prSet>
      <dgm:spPr/>
    </dgm:pt>
    <dgm:pt modelId="{1D3C2C77-BDE5-459D-9707-F5AC2D0DCDB5}" type="pres">
      <dgm:prSet presAssocID="{385F5CB1-11A0-482C-93D4-AAD30A4B358D}" presName="noChildren" presStyleCnt="0"/>
      <dgm:spPr/>
    </dgm:pt>
    <dgm:pt modelId="{9BCF418E-1928-4324-80E0-0DFB8824AC32}" type="pres">
      <dgm:prSet presAssocID="{385F5CB1-11A0-482C-93D4-AAD30A4B358D}" presName="gap" presStyleCnt="0"/>
      <dgm:spPr/>
    </dgm:pt>
    <dgm:pt modelId="{6AAE4C85-4F4E-4B1C-B064-29439E89BF57}" type="pres">
      <dgm:prSet presAssocID="{385F5CB1-11A0-482C-93D4-AAD30A4B358D}" presName="medCircle2" presStyleLbl="vennNode1" presStyleIdx="0" presStyleCnt="1"/>
      <dgm:spPr/>
    </dgm:pt>
    <dgm:pt modelId="{D916C03C-82DC-4E47-A53C-716D25B2C2E1}" type="pres">
      <dgm:prSet presAssocID="{385F5CB1-11A0-482C-93D4-AAD30A4B358D}" presName="txLvlOnly1" presStyleLbl="revTx" presStyleIdx="0" presStyleCnt="1" custScaleX="126929" custScaleY="124027" custLinFactNeighborX="903" custLinFactNeighborY="-2283"/>
      <dgm:spPr>
        <a:prstGeom prst="roundRect">
          <a:avLst/>
        </a:prstGeom>
      </dgm:spPr>
    </dgm:pt>
  </dgm:ptLst>
  <dgm:cxnLst>
    <dgm:cxn modelId="{3895C0B4-3088-4791-B497-88779ADC71D5}" type="presOf" srcId="{385F5CB1-11A0-482C-93D4-AAD30A4B358D}" destId="{D916C03C-82DC-4E47-A53C-716D25B2C2E1}" srcOrd="0" destOrd="0" presId="urn:microsoft.com/office/officeart/2008/layout/VerticalCircleList"/>
    <dgm:cxn modelId="{EAEAE0E0-4BEA-4810-851D-38BBA8532097}" srcId="{C629EF05-9236-44BC-9133-605316081D76}" destId="{385F5CB1-11A0-482C-93D4-AAD30A4B358D}" srcOrd="0" destOrd="0" parTransId="{269C4336-746B-4E02-93AA-53ECE5B30613}" sibTransId="{D2B29971-1F57-40FA-AD80-2F27F416DE55}"/>
    <dgm:cxn modelId="{80BEBDFA-984A-4210-9047-CD1FA0836352}" type="presOf" srcId="{C629EF05-9236-44BC-9133-605316081D76}" destId="{BE3B93AC-75CB-481D-8426-27FEA0211D1A}" srcOrd="0" destOrd="0" presId="urn:microsoft.com/office/officeart/2008/layout/VerticalCircleList"/>
    <dgm:cxn modelId="{2D121C7F-234F-4F8F-9496-3C24F065D8C8}" type="presParOf" srcId="{BE3B93AC-75CB-481D-8426-27FEA0211D1A}" destId="{1D3C2C77-BDE5-459D-9707-F5AC2D0DCDB5}" srcOrd="0" destOrd="0" presId="urn:microsoft.com/office/officeart/2008/layout/VerticalCircleList"/>
    <dgm:cxn modelId="{1FE17A1E-4BB7-4ADF-BB5C-96499308C97A}" type="presParOf" srcId="{1D3C2C77-BDE5-459D-9707-F5AC2D0DCDB5}" destId="{9BCF418E-1928-4324-80E0-0DFB8824AC32}" srcOrd="0" destOrd="0" presId="urn:microsoft.com/office/officeart/2008/layout/VerticalCircleList"/>
    <dgm:cxn modelId="{0F67583F-031D-4349-9594-097FC694636D}" type="presParOf" srcId="{1D3C2C77-BDE5-459D-9707-F5AC2D0DCDB5}" destId="{6AAE4C85-4F4E-4B1C-B064-29439E89BF57}" srcOrd="1" destOrd="0" presId="urn:microsoft.com/office/officeart/2008/layout/VerticalCircleList"/>
    <dgm:cxn modelId="{8FD8CD55-9314-4069-9C57-2D2E8500C744}" type="presParOf" srcId="{1D3C2C77-BDE5-459D-9707-F5AC2D0DCDB5}" destId="{D916C03C-82DC-4E47-A53C-716D25B2C2E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6E90C7-A1E2-4070-8E85-9651AEA90B96}" type="doc">
      <dgm:prSet loTypeId="urn:microsoft.com/office/officeart/2005/8/layout/hList6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x-none"/>
        </a:p>
      </dgm:t>
    </dgm:pt>
    <dgm:pt modelId="{8E258122-1FD9-4399-930B-000BB13D8426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1.бледная форма;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AC0B8B6-6970-4C2A-AD1F-78056A3CD141}" type="parTrans" cxnId="{9A071A81-E1A1-4DCA-96B2-6A751978195A}">
      <dgm:prSet/>
      <dgm:spPr/>
      <dgm:t>
        <a:bodyPr/>
        <a:lstStyle/>
        <a:p>
          <a:endParaRPr lang="x-none"/>
        </a:p>
      </dgm:t>
    </dgm:pt>
    <dgm:pt modelId="{D4C94399-C6BE-4E1B-8C0E-DB09ADBB29D4}" type="sibTrans" cxnId="{9A071A81-E1A1-4DCA-96B2-6A751978195A}">
      <dgm:prSet/>
      <dgm:spPr/>
      <dgm:t>
        <a:bodyPr/>
        <a:lstStyle/>
        <a:p>
          <a:endParaRPr lang="x-none"/>
        </a:p>
      </dgm:t>
    </dgm:pt>
    <dgm:pt modelId="{A16F5D9D-E91B-44DD-B1EF-AE12E45752C7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2.классическая форма;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E27CF38-EF7D-49BE-AF11-E0168ADF4422}" type="parTrans" cxnId="{B33D4BDA-4612-4C5B-9B6C-4E92AE7D348E}">
      <dgm:prSet/>
      <dgm:spPr/>
      <dgm:t>
        <a:bodyPr/>
        <a:lstStyle/>
        <a:p>
          <a:endParaRPr lang="x-none"/>
        </a:p>
      </dgm:t>
    </dgm:pt>
    <dgm:pt modelId="{F724ABCB-D60C-48B8-AB8E-DF76BD122799}" type="sibTrans" cxnId="{B33D4BDA-4612-4C5B-9B6C-4E92AE7D348E}">
      <dgm:prSet/>
      <dgm:spPr/>
      <dgm:t>
        <a:bodyPr/>
        <a:lstStyle/>
        <a:p>
          <a:endParaRPr lang="x-none"/>
        </a:p>
      </dgm:t>
    </dgm:pt>
    <dgm:pt modelId="{092ABF60-5162-403B-99AD-2654B62EC872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3.с атрезией ЛА (крайняя форма); 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89542C0-51E6-4A4D-955C-9B1C8280E77D}" type="parTrans" cxnId="{4C790DA3-2BA8-43DF-B5DB-740D9E543C85}">
      <dgm:prSet/>
      <dgm:spPr/>
      <dgm:t>
        <a:bodyPr/>
        <a:lstStyle/>
        <a:p>
          <a:endParaRPr lang="x-none"/>
        </a:p>
      </dgm:t>
    </dgm:pt>
    <dgm:pt modelId="{B3AF9E19-5398-42FA-80AF-29553B6F247D}" type="sibTrans" cxnId="{4C790DA3-2BA8-43DF-B5DB-740D9E543C85}">
      <dgm:prSet/>
      <dgm:spPr/>
      <dgm:t>
        <a:bodyPr/>
        <a:lstStyle/>
        <a:p>
          <a:endParaRPr lang="x-none"/>
        </a:p>
      </dgm:t>
    </dgm:pt>
    <dgm:pt modelId="{BAEDEF25-E7EF-4474-929B-E41B91EFE918}">
      <dgm:prSet phldrT="[Текст]"/>
      <dgm:spPr/>
      <dgm:t>
        <a:bodyPr/>
        <a:lstStyle/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4.с агенезией легочного клапана</a:t>
          </a:r>
          <a:endParaRPr lang="x-none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179E9A-64CA-4998-BEFF-D2A1D64FAA44}" type="parTrans" cxnId="{27F61585-921F-4A25-B985-50FA48C8AAC2}">
      <dgm:prSet/>
      <dgm:spPr/>
      <dgm:t>
        <a:bodyPr/>
        <a:lstStyle/>
        <a:p>
          <a:endParaRPr lang="x-none"/>
        </a:p>
      </dgm:t>
    </dgm:pt>
    <dgm:pt modelId="{0B716FBD-437D-4CA5-BC5B-34EF2B2525C4}" type="sibTrans" cxnId="{27F61585-921F-4A25-B985-50FA48C8AAC2}">
      <dgm:prSet/>
      <dgm:spPr/>
      <dgm:t>
        <a:bodyPr/>
        <a:lstStyle/>
        <a:p>
          <a:endParaRPr lang="x-none"/>
        </a:p>
      </dgm:t>
    </dgm:pt>
    <dgm:pt modelId="{BEB8E33D-3F1B-4964-A0FA-1D7022DD27E8}" type="pres">
      <dgm:prSet presAssocID="{146E90C7-A1E2-4070-8E85-9651AEA90B96}" presName="Name0" presStyleCnt="0">
        <dgm:presLayoutVars>
          <dgm:dir/>
          <dgm:resizeHandles val="exact"/>
        </dgm:presLayoutVars>
      </dgm:prSet>
      <dgm:spPr/>
    </dgm:pt>
    <dgm:pt modelId="{6572CF14-EAC1-4A26-A6DE-7DE7C23B18F6}" type="pres">
      <dgm:prSet presAssocID="{8E258122-1FD9-4399-930B-000BB13D8426}" presName="node" presStyleLbl="node1" presStyleIdx="0" presStyleCnt="4">
        <dgm:presLayoutVars>
          <dgm:bulletEnabled val="1"/>
        </dgm:presLayoutVars>
      </dgm:prSet>
      <dgm:spPr/>
    </dgm:pt>
    <dgm:pt modelId="{8DF71F09-DCCC-4DA7-9A6F-F21C657C05FF}" type="pres">
      <dgm:prSet presAssocID="{D4C94399-C6BE-4E1B-8C0E-DB09ADBB29D4}" presName="sibTrans" presStyleCnt="0"/>
      <dgm:spPr/>
    </dgm:pt>
    <dgm:pt modelId="{F0D6C50D-B49E-4092-8611-60DF65648106}" type="pres">
      <dgm:prSet presAssocID="{A16F5D9D-E91B-44DD-B1EF-AE12E45752C7}" presName="node" presStyleLbl="node1" presStyleIdx="1" presStyleCnt="4">
        <dgm:presLayoutVars>
          <dgm:bulletEnabled val="1"/>
        </dgm:presLayoutVars>
      </dgm:prSet>
      <dgm:spPr/>
    </dgm:pt>
    <dgm:pt modelId="{0C9A405E-F3B0-4733-8E77-E924849F8999}" type="pres">
      <dgm:prSet presAssocID="{F724ABCB-D60C-48B8-AB8E-DF76BD122799}" presName="sibTrans" presStyleCnt="0"/>
      <dgm:spPr/>
    </dgm:pt>
    <dgm:pt modelId="{4A376F6D-2D37-4679-B7C2-608DD0507A24}" type="pres">
      <dgm:prSet presAssocID="{092ABF60-5162-403B-99AD-2654B62EC872}" presName="node" presStyleLbl="node1" presStyleIdx="2" presStyleCnt="4">
        <dgm:presLayoutVars>
          <dgm:bulletEnabled val="1"/>
        </dgm:presLayoutVars>
      </dgm:prSet>
      <dgm:spPr/>
    </dgm:pt>
    <dgm:pt modelId="{1C953FA8-363E-4FCF-8AED-8767ED6C73A2}" type="pres">
      <dgm:prSet presAssocID="{B3AF9E19-5398-42FA-80AF-29553B6F247D}" presName="sibTrans" presStyleCnt="0"/>
      <dgm:spPr/>
    </dgm:pt>
    <dgm:pt modelId="{1F4E74B2-A4CC-4A7E-800B-6124013E302C}" type="pres">
      <dgm:prSet presAssocID="{BAEDEF25-E7EF-4474-929B-E41B91EFE918}" presName="node" presStyleLbl="node1" presStyleIdx="3" presStyleCnt="4">
        <dgm:presLayoutVars>
          <dgm:bulletEnabled val="1"/>
        </dgm:presLayoutVars>
      </dgm:prSet>
      <dgm:spPr/>
    </dgm:pt>
  </dgm:ptLst>
  <dgm:cxnLst>
    <dgm:cxn modelId="{AFE83D03-3399-4C3A-99E3-5EE22D70038C}" type="presOf" srcId="{146E90C7-A1E2-4070-8E85-9651AEA90B96}" destId="{BEB8E33D-3F1B-4964-A0FA-1D7022DD27E8}" srcOrd="0" destOrd="0" presId="urn:microsoft.com/office/officeart/2005/8/layout/hList6"/>
    <dgm:cxn modelId="{9A071A81-E1A1-4DCA-96B2-6A751978195A}" srcId="{146E90C7-A1E2-4070-8E85-9651AEA90B96}" destId="{8E258122-1FD9-4399-930B-000BB13D8426}" srcOrd="0" destOrd="0" parTransId="{3AC0B8B6-6970-4C2A-AD1F-78056A3CD141}" sibTransId="{D4C94399-C6BE-4E1B-8C0E-DB09ADBB29D4}"/>
    <dgm:cxn modelId="{27F61585-921F-4A25-B985-50FA48C8AAC2}" srcId="{146E90C7-A1E2-4070-8E85-9651AEA90B96}" destId="{BAEDEF25-E7EF-4474-929B-E41B91EFE918}" srcOrd="3" destOrd="0" parTransId="{B9179E9A-64CA-4998-BEFF-D2A1D64FAA44}" sibTransId="{0B716FBD-437D-4CA5-BC5B-34EF2B2525C4}"/>
    <dgm:cxn modelId="{AC6AC189-51D3-46FF-A680-C5BC1C723DBA}" type="presOf" srcId="{092ABF60-5162-403B-99AD-2654B62EC872}" destId="{4A376F6D-2D37-4679-B7C2-608DD0507A24}" srcOrd="0" destOrd="0" presId="urn:microsoft.com/office/officeart/2005/8/layout/hList6"/>
    <dgm:cxn modelId="{D81C32A2-A308-4520-A1F9-0BB208896B16}" type="presOf" srcId="{8E258122-1FD9-4399-930B-000BB13D8426}" destId="{6572CF14-EAC1-4A26-A6DE-7DE7C23B18F6}" srcOrd="0" destOrd="0" presId="urn:microsoft.com/office/officeart/2005/8/layout/hList6"/>
    <dgm:cxn modelId="{4C790DA3-2BA8-43DF-B5DB-740D9E543C85}" srcId="{146E90C7-A1E2-4070-8E85-9651AEA90B96}" destId="{092ABF60-5162-403B-99AD-2654B62EC872}" srcOrd="2" destOrd="0" parTransId="{F89542C0-51E6-4A4D-955C-9B1C8280E77D}" sibTransId="{B3AF9E19-5398-42FA-80AF-29553B6F247D}"/>
    <dgm:cxn modelId="{D4F647AE-14AE-4C47-ABC8-E9F88FB267AC}" type="presOf" srcId="{BAEDEF25-E7EF-4474-929B-E41B91EFE918}" destId="{1F4E74B2-A4CC-4A7E-800B-6124013E302C}" srcOrd="0" destOrd="0" presId="urn:microsoft.com/office/officeart/2005/8/layout/hList6"/>
    <dgm:cxn modelId="{B33D4BDA-4612-4C5B-9B6C-4E92AE7D348E}" srcId="{146E90C7-A1E2-4070-8E85-9651AEA90B96}" destId="{A16F5D9D-E91B-44DD-B1EF-AE12E45752C7}" srcOrd="1" destOrd="0" parTransId="{BE27CF38-EF7D-49BE-AF11-E0168ADF4422}" sibTransId="{F724ABCB-D60C-48B8-AB8E-DF76BD122799}"/>
    <dgm:cxn modelId="{82F527DF-763B-40BA-AD37-3949173E14BD}" type="presOf" srcId="{A16F5D9D-E91B-44DD-B1EF-AE12E45752C7}" destId="{F0D6C50D-B49E-4092-8611-60DF65648106}" srcOrd="0" destOrd="0" presId="urn:microsoft.com/office/officeart/2005/8/layout/hList6"/>
    <dgm:cxn modelId="{3C5EBEFB-07CD-4782-A043-11878D8E1E49}" type="presParOf" srcId="{BEB8E33D-3F1B-4964-A0FA-1D7022DD27E8}" destId="{6572CF14-EAC1-4A26-A6DE-7DE7C23B18F6}" srcOrd="0" destOrd="0" presId="urn:microsoft.com/office/officeart/2005/8/layout/hList6"/>
    <dgm:cxn modelId="{80036A5A-C5FA-4A16-BF9E-3449EFD66266}" type="presParOf" srcId="{BEB8E33D-3F1B-4964-A0FA-1D7022DD27E8}" destId="{8DF71F09-DCCC-4DA7-9A6F-F21C657C05FF}" srcOrd="1" destOrd="0" presId="urn:microsoft.com/office/officeart/2005/8/layout/hList6"/>
    <dgm:cxn modelId="{A866C5BA-CFF7-4DE2-BE8C-6AAED8600FFF}" type="presParOf" srcId="{BEB8E33D-3F1B-4964-A0FA-1D7022DD27E8}" destId="{F0D6C50D-B49E-4092-8611-60DF65648106}" srcOrd="2" destOrd="0" presId="urn:microsoft.com/office/officeart/2005/8/layout/hList6"/>
    <dgm:cxn modelId="{27B841C9-6402-495B-80BC-ECEE3CDABCCF}" type="presParOf" srcId="{BEB8E33D-3F1B-4964-A0FA-1D7022DD27E8}" destId="{0C9A405E-F3B0-4733-8E77-E924849F8999}" srcOrd="3" destOrd="0" presId="urn:microsoft.com/office/officeart/2005/8/layout/hList6"/>
    <dgm:cxn modelId="{DCAEC24E-7C6D-42DB-9D3B-D883CB7AA69E}" type="presParOf" srcId="{BEB8E33D-3F1B-4964-A0FA-1D7022DD27E8}" destId="{4A376F6D-2D37-4679-B7C2-608DD0507A24}" srcOrd="4" destOrd="0" presId="urn:microsoft.com/office/officeart/2005/8/layout/hList6"/>
    <dgm:cxn modelId="{52AF7250-4306-4F60-9F92-D7FD98C68764}" type="presParOf" srcId="{BEB8E33D-3F1B-4964-A0FA-1D7022DD27E8}" destId="{1C953FA8-363E-4FCF-8AED-8767ED6C73A2}" srcOrd="5" destOrd="0" presId="urn:microsoft.com/office/officeart/2005/8/layout/hList6"/>
    <dgm:cxn modelId="{F1375FAE-09E0-477E-92F4-35681F0121CA}" type="presParOf" srcId="{BEB8E33D-3F1B-4964-A0FA-1D7022DD27E8}" destId="{1F4E74B2-A4CC-4A7E-800B-6124013E302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A4629A-9FE1-41D3-BBC7-7AAF5BB38D4E}" type="doc">
      <dgm:prSet loTypeId="urn:microsoft.com/office/officeart/2005/8/layout/hList6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x-none"/>
        </a:p>
      </dgm:t>
    </dgm:pt>
    <dgm:pt modelId="{2A1C9242-3827-469C-A564-7B39E659BD9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пиковое систолическое давление в обоих желудочках одинаковое;</a:t>
          </a:r>
          <a:endParaRPr lang="x-none" sz="2400" dirty="0">
            <a:highlight>
              <a:srgbClr val="FFFF00"/>
            </a:highlight>
          </a:endParaRPr>
        </a:p>
      </dgm:t>
    </dgm:pt>
    <dgm:pt modelId="{306B5C70-9287-4148-80E1-E7172354BD77}" type="parTrans" cxnId="{0396F988-5674-49C0-A02D-878B24DF2D04}">
      <dgm:prSet/>
      <dgm:spPr/>
      <dgm:t>
        <a:bodyPr/>
        <a:lstStyle/>
        <a:p>
          <a:endParaRPr lang="x-none"/>
        </a:p>
      </dgm:t>
    </dgm:pt>
    <dgm:pt modelId="{FC2D461E-BF9C-40FB-94D1-032D9CF84AB2}" type="sibTrans" cxnId="{0396F988-5674-49C0-A02D-878B24DF2D04}">
      <dgm:prSet/>
      <dgm:spPr/>
      <dgm:t>
        <a:bodyPr/>
        <a:lstStyle/>
        <a:p>
          <a:endParaRPr lang="x-none"/>
        </a:p>
      </dgm:t>
    </dgm:pt>
    <dgm:pt modelId="{1FD06DCB-F6AD-4091-915B-D6E1B6B07E69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направление и величина сброса на уровне дефекта зависят от степени выраженности СЛА; </a:t>
          </a:r>
          <a:endParaRPr lang="x-none" sz="2400" dirty="0">
            <a:highlight>
              <a:srgbClr val="FFFF00"/>
            </a:highlight>
          </a:endParaRPr>
        </a:p>
      </dgm:t>
    </dgm:pt>
    <dgm:pt modelId="{7E0B46AE-4532-474A-9342-40E3A95E61E2}" type="parTrans" cxnId="{71FD78BD-A35C-4674-B07D-FC47277E3431}">
      <dgm:prSet/>
      <dgm:spPr/>
      <dgm:t>
        <a:bodyPr/>
        <a:lstStyle/>
        <a:p>
          <a:endParaRPr lang="x-none"/>
        </a:p>
      </dgm:t>
    </dgm:pt>
    <dgm:pt modelId="{374F046C-1B14-4140-8563-636AD66E724E}" type="sibTrans" cxnId="{71FD78BD-A35C-4674-B07D-FC47277E3431}">
      <dgm:prSet/>
      <dgm:spPr/>
      <dgm:t>
        <a:bodyPr/>
        <a:lstStyle/>
        <a:p>
          <a:endParaRPr lang="x-none"/>
        </a:p>
      </dgm:t>
    </dgm:pt>
    <dgm:pt modelId="{D23CE341-7FA9-4B39-A931-7C7912048251}">
      <dgm:prSet phldrT="[Текст]" custT="1"/>
      <dgm:spPr/>
      <dgm:t>
        <a:bodyPr/>
        <a:lstStyle/>
        <a:p>
          <a:pPr>
            <a:buNone/>
          </a:pPr>
          <a:r>
            <a: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поскольку давление в ПЖ возрастает медленнее, чем в ЛЖ, в ранней систоле происходит небольшое шунтирование слева-направо …</a:t>
          </a:r>
          <a:endParaRPr lang="x-none" sz="2400" dirty="0">
            <a:highlight>
              <a:srgbClr val="FFFF00"/>
            </a:highlight>
          </a:endParaRPr>
        </a:p>
      </dgm:t>
    </dgm:pt>
    <dgm:pt modelId="{EEEBF839-0B88-4B35-9BFD-44B1889025A1}" type="parTrans" cxnId="{B3DA2CB9-813B-48F9-9A6C-10AA117EF7A3}">
      <dgm:prSet/>
      <dgm:spPr/>
      <dgm:t>
        <a:bodyPr/>
        <a:lstStyle/>
        <a:p>
          <a:endParaRPr lang="x-none"/>
        </a:p>
      </dgm:t>
    </dgm:pt>
    <dgm:pt modelId="{AC45CED5-BB86-43F9-AD73-423F3F873E11}" type="sibTrans" cxnId="{B3DA2CB9-813B-48F9-9A6C-10AA117EF7A3}">
      <dgm:prSet/>
      <dgm:spPr/>
      <dgm:t>
        <a:bodyPr/>
        <a:lstStyle/>
        <a:p>
          <a:endParaRPr lang="x-none"/>
        </a:p>
      </dgm:t>
    </dgm:pt>
    <dgm:pt modelId="{B40C68A6-2C23-49A0-B625-0FF44EE8F1FF}" type="pres">
      <dgm:prSet presAssocID="{E0A4629A-9FE1-41D3-BBC7-7AAF5BB38D4E}" presName="Name0" presStyleCnt="0">
        <dgm:presLayoutVars>
          <dgm:dir/>
          <dgm:resizeHandles val="exact"/>
        </dgm:presLayoutVars>
      </dgm:prSet>
      <dgm:spPr/>
    </dgm:pt>
    <dgm:pt modelId="{A1B02933-0A8C-49E8-BF1D-E9259B270784}" type="pres">
      <dgm:prSet presAssocID="{2A1C9242-3827-469C-A564-7B39E659BD99}" presName="node" presStyleLbl="node1" presStyleIdx="0" presStyleCnt="3">
        <dgm:presLayoutVars>
          <dgm:bulletEnabled val="1"/>
        </dgm:presLayoutVars>
      </dgm:prSet>
      <dgm:spPr/>
    </dgm:pt>
    <dgm:pt modelId="{F3BC0288-EA15-4510-A6DC-ACC309B4962C}" type="pres">
      <dgm:prSet presAssocID="{FC2D461E-BF9C-40FB-94D1-032D9CF84AB2}" presName="sibTrans" presStyleCnt="0"/>
      <dgm:spPr/>
    </dgm:pt>
    <dgm:pt modelId="{A5C37CE9-008F-4CDE-A365-B7BAB9B3FBC2}" type="pres">
      <dgm:prSet presAssocID="{1FD06DCB-F6AD-4091-915B-D6E1B6B07E69}" presName="node" presStyleLbl="node1" presStyleIdx="1" presStyleCnt="3">
        <dgm:presLayoutVars>
          <dgm:bulletEnabled val="1"/>
        </dgm:presLayoutVars>
      </dgm:prSet>
      <dgm:spPr/>
    </dgm:pt>
    <dgm:pt modelId="{F770D7D4-33D3-454A-9012-934E9D025D63}" type="pres">
      <dgm:prSet presAssocID="{374F046C-1B14-4140-8563-636AD66E724E}" presName="sibTrans" presStyleCnt="0"/>
      <dgm:spPr/>
    </dgm:pt>
    <dgm:pt modelId="{54B12F24-C11B-4041-A669-B0C6203C11AB}" type="pres">
      <dgm:prSet presAssocID="{D23CE341-7FA9-4B39-A931-7C7912048251}" presName="node" presStyleLbl="node1" presStyleIdx="2" presStyleCnt="3">
        <dgm:presLayoutVars>
          <dgm:bulletEnabled val="1"/>
        </dgm:presLayoutVars>
      </dgm:prSet>
      <dgm:spPr/>
    </dgm:pt>
  </dgm:ptLst>
  <dgm:cxnLst>
    <dgm:cxn modelId="{DB01A209-638D-4ACB-B248-3760A77129B5}" type="presOf" srcId="{E0A4629A-9FE1-41D3-BBC7-7AAF5BB38D4E}" destId="{B40C68A6-2C23-49A0-B625-0FF44EE8F1FF}" srcOrd="0" destOrd="0" presId="urn:microsoft.com/office/officeart/2005/8/layout/hList6"/>
    <dgm:cxn modelId="{8A63662F-901D-4A0F-9462-21BC35ED2626}" type="presOf" srcId="{1FD06DCB-F6AD-4091-915B-D6E1B6B07E69}" destId="{A5C37CE9-008F-4CDE-A365-B7BAB9B3FBC2}" srcOrd="0" destOrd="0" presId="urn:microsoft.com/office/officeart/2005/8/layout/hList6"/>
    <dgm:cxn modelId="{AEBA8072-AF20-4533-BE68-7B2E27543C0D}" type="presOf" srcId="{2A1C9242-3827-469C-A564-7B39E659BD99}" destId="{A1B02933-0A8C-49E8-BF1D-E9259B270784}" srcOrd="0" destOrd="0" presId="urn:microsoft.com/office/officeart/2005/8/layout/hList6"/>
    <dgm:cxn modelId="{0396F988-5674-49C0-A02D-878B24DF2D04}" srcId="{E0A4629A-9FE1-41D3-BBC7-7AAF5BB38D4E}" destId="{2A1C9242-3827-469C-A564-7B39E659BD99}" srcOrd="0" destOrd="0" parTransId="{306B5C70-9287-4148-80E1-E7172354BD77}" sibTransId="{FC2D461E-BF9C-40FB-94D1-032D9CF84AB2}"/>
    <dgm:cxn modelId="{C1A9D890-73AD-4FB5-BF56-812BD644CD34}" type="presOf" srcId="{D23CE341-7FA9-4B39-A931-7C7912048251}" destId="{54B12F24-C11B-4041-A669-B0C6203C11AB}" srcOrd="0" destOrd="0" presId="urn:microsoft.com/office/officeart/2005/8/layout/hList6"/>
    <dgm:cxn modelId="{B3DA2CB9-813B-48F9-9A6C-10AA117EF7A3}" srcId="{E0A4629A-9FE1-41D3-BBC7-7AAF5BB38D4E}" destId="{D23CE341-7FA9-4B39-A931-7C7912048251}" srcOrd="2" destOrd="0" parTransId="{EEEBF839-0B88-4B35-9BFD-44B1889025A1}" sibTransId="{AC45CED5-BB86-43F9-AD73-423F3F873E11}"/>
    <dgm:cxn modelId="{71FD78BD-A35C-4674-B07D-FC47277E3431}" srcId="{E0A4629A-9FE1-41D3-BBC7-7AAF5BB38D4E}" destId="{1FD06DCB-F6AD-4091-915B-D6E1B6B07E69}" srcOrd="1" destOrd="0" parTransId="{7E0B46AE-4532-474A-9342-40E3A95E61E2}" sibTransId="{374F046C-1B14-4140-8563-636AD66E724E}"/>
    <dgm:cxn modelId="{721E28E3-66A8-4994-81D2-F7EAC776BCB6}" type="presParOf" srcId="{B40C68A6-2C23-49A0-B625-0FF44EE8F1FF}" destId="{A1B02933-0A8C-49E8-BF1D-E9259B270784}" srcOrd="0" destOrd="0" presId="urn:microsoft.com/office/officeart/2005/8/layout/hList6"/>
    <dgm:cxn modelId="{50529AD5-52B4-4977-A6A7-B7DCED28E019}" type="presParOf" srcId="{B40C68A6-2C23-49A0-B625-0FF44EE8F1FF}" destId="{F3BC0288-EA15-4510-A6DC-ACC309B4962C}" srcOrd="1" destOrd="0" presId="urn:microsoft.com/office/officeart/2005/8/layout/hList6"/>
    <dgm:cxn modelId="{46D26446-FC0D-49DB-B60A-698BDD382F1C}" type="presParOf" srcId="{B40C68A6-2C23-49A0-B625-0FF44EE8F1FF}" destId="{A5C37CE9-008F-4CDE-A365-B7BAB9B3FBC2}" srcOrd="2" destOrd="0" presId="urn:microsoft.com/office/officeart/2005/8/layout/hList6"/>
    <dgm:cxn modelId="{37569EBB-2B55-4AF1-A177-71CFB4338FDE}" type="presParOf" srcId="{B40C68A6-2C23-49A0-B625-0FF44EE8F1FF}" destId="{F770D7D4-33D3-454A-9012-934E9D025D63}" srcOrd="3" destOrd="0" presId="urn:microsoft.com/office/officeart/2005/8/layout/hList6"/>
    <dgm:cxn modelId="{848BBF7F-550B-4493-A655-CA70BF66961E}" type="presParOf" srcId="{B40C68A6-2C23-49A0-B625-0FF44EE8F1FF}" destId="{54B12F24-C11B-4041-A669-B0C6203C11A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DC377E-DC9F-4543-B050-72C5C1E9D012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x-none"/>
        </a:p>
      </dgm:t>
    </dgm:pt>
    <dgm:pt modelId="{0827DFFE-2E4E-447F-801F-1A86D425C4A7}">
      <dgm:prSet/>
      <dgm:spPr/>
      <dgm:t>
        <a:bodyPr/>
        <a:lstStyle/>
        <a:p>
          <a:pPr>
            <a:buNone/>
          </a:pPr>
          <a:r>
            <a: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!!! Даже у больных с тяжелым стенозом легочной артерии.</a:t>
          </a:r>
          <a:endParaRPr lang="x-none" dirty="0">
            <a:solidFill>
              <a:srgbClr val="C00000"/>
            </a:solidFill>
          </a:endParaRPr>
        </a:p>
      </dgm:t>
    </dgm:pt>
    <dgm:pt modelId="{F195873D-9F8F-4A83-A6CE-CAEAF0C385BA}" type="parTrans" cxnId="{C763313D-6804-4EAE-AE16-7A08A53D71D7}">
      <dgm:prSet/>
      <dgm:spPr/>
      <dgm:t>
        <a:bodyPr/>
        <a:lstStyle/>
        <a:p>
          <a:endParaRPr lang="x-none"/>
        </a:p>
      </dgm:t>
    </dgm:pt>
    <dgm:pt modelId="{2B643E1C-33C7-4D16-9E0C-2224D2ED512C}" type="sibTrans" cxnId="{C763313D-6804-4EAE-AE16-7A08A53D71D7}">
      <dgm:prSet/>
      <dgm:spPr/>
      <dgm:t>
        <a:bodyPr/>
        <a:lstStyle/>
        <a:p>
          <a:endParaRPr lang="x-none"/>
        </a:p>
      </dgm:t>
    </dgm:pt>
    <dgm:pt modelId="{D31204C6-A34A-4500-8ED6-C5EC842B6265}" type="pres">
      <dgm:prSet presAssocID="{B6DC377E-DC9F-4543-B050-72C5C1E9D012}" presName="diagram" presStyleCnt="0">
        <dgm:presLayoutVars>
          <dgm:dir/>
          <dgm:resizeHandles val="exact"/>
        </dgm:presLayoutVars>
      </dgm:prSet>
      <dgm:spPr/>
    </dgm:pt>
    <dgm:pt modelId="{4EEEEDF4-110C-4B57-8147-22B132E3D4AB}" type="pres">
      <dgm:prSet presAssocID="{0827DFFE-2E4E-447F-801F-1A86D425C4A7}" presName="node" presStyleLbl="node1" presStyleIdx="0" presStyleCnt="1">
        <dgm:presLayoutVars>
          <dgm:bulletEnabled val="1"/>
        </dgm:presLayoutVars>
      </dgm:prSet>
      <dgm:spPr/>
    </dgm:pt>
  </dgm:ptLst>
  <dgm:cxnLst>
    <dgm:cxn modelId="{3B216C1D-BF98-4C46-B552-301768D9A8DD}" type="presOf" srcId="{B6DC377E-DC9F-4543-B050-72C5C1E9D012}" destId="{D31204C6-A34A-4500-8ED6-C5EC842B6265}" srcOrd="0" destOrd="0" presId="urn:microsoft.com/office/officeart/2005/8/layout/default"/>
    <dgm:cxn modelId="{C763313D-6804-4EAE-AE16-7A08A53D71D7}" srcId="{B6DC377E-DC9F-4543-B050-72C5C1E9D012}" destId="{0827DFFE-2E4E-447F-801F-1A86D425C4A7}" srcOrd="0" destOrd="0" parTransId="{F195873D-9F8F-4A83-A6CE-CAEAF0C385BA}" sibTransId="{2B643E1C-33C7-4D16-9E0C-2224D2ED512C}"/>
    <dgm:cxn modelId="{94E1D0EA-D47E-4514-98D3-70FD6AAC15C9}" type="presOf" srcId="{0827DFFE-2E4E-447F-801F-1A86D425C4A7}" destId="{4EEEEDF4-110C-4B57-8147-22B132E3D4AB}" srcOrd="0" destOrd="0" presId="urn:microsoft.com/office/officeart/2005/8/layout/default"/>
    <dgm:cxn modelId="{3EA4FD9E-8DB1-4BA1-B502-EEAD3693F913}" type="presParOf" srcId="{D31204C6-A34A-4500-8ED6-C5EC842B6265}" destId="{4EEEEDF4-110C-4B57-8147-22B132E3D4A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957DCF-EB15-4AB7-A3CC-B3C66E332016}" type="doc">
      <dgm:prSet loTypeId="urn:microsoft.com/office/officeart/2005/8/layout/vList6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x-none"/>
        </a:p>
      </dgm:t>
    </dgm:pt>
    <dgm:pt modelId="{A3012925-7830-44F0-8453-1A2CC6371E40}">
      <dgm:prSet phldrT="[Текст]" custT="1"/>
      <dgm:spPr/>
      <dgm:t>
        <a:bodyPr/>
        <a:lstStyle/>
        <a:p>
          <a:r>
            <a:rPr lang="ru-RU" sz="2400" dirty="0"/>
            <a:t>При умеренно выраженном СЛА: </a:t>
          </a:r>
          <a:endParaRPr lang="x-none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3C53A9-7195-45DC-A8A3-C135F9A181E0}" type="parTrans" cxnId="{A5A2B141-8960-4B0E-ABCF-831AC1FAB056}">
      <dgm:prSet/>
      <dgm:spPr/>
      <dgm:t>
        <a:bodyPr/>
        <a:lstStyle/>
        <a:p>
          <a:endParaRPr lang="x-none"/>
        </a:p>
      </dgm:t>
    </dgm:pt>
    <dgm:pt modelId="{EA32CC95-0082-4E65-85E6-5589C97EE2E0}" type="sibTrans" cxnId="{A5A2B141-8960-4B0E-ABCF-831AC1FAB056}">
      <dgm:prSet/>
      <dgm:spPr/>
      <dgm:t>
        <a:bodyPr/>
        <a:lstStyle/>
        <a:p>
          <a:endParaRPr lang="x-none"/>
        </a:p>
      </dgm:t>
    </dgm:pt>
    <dgm:pt modelId="{8A898C6C-1C7F-427E-8992-EB1DFFCD3F91}">
      <dgm:prSet phldrT="[Текст]" custT="1"/>
      <dgm:spPr/>
      <dgm:t>
        <a:bodyPr/>
        <a:lstStyle/>
        <a:p>
          <a:r>
            <a:rPr lang="ru-RU" sz="2400" dirty="0"/>
            <a:t>При более выраженном СЛА:</a:t>
          </a:r>
          <a:endParaRPr lang="x-none" sz="2400" dirty="0"/>
        </a:p>
      </dgm:t>
    </dgm:pt>
    <dgm:pt modelId="{25FAA552-1689-4B72-91AB-F20C9457E859}" type="parTrans" cxnId="{ACF95A2E-3611-4FF8-B9E2-9CB8BA0978B9}">
      <dgm:prSet/>
      <dgm:spPr/>
      <dgm:t>
        <a:bodyPr/>
        <a:lstStyle/>
        <a:p>
          <a:endParaRPr lang="x-none"/>
        </a:p>
      </dgm:t>
    </dgm:pt>
    <dgm:pt modelId="{250199D5-8522-4CBC-A900-CE9E1EE33A6D}" type="sibTrans" cxnId="{ACF95A2E-3611-4FF8-B9E2-9CB8BA0978B9}">
      <dgm:prSet/>
      <dgm:spPr/>
      <dgm:t>
        <a:bodyPr/>
        <a:lstStyle/>
        <a:p>
          <a:endParaRPr lang="x-none"/>
        </a:p>
      </dgm:t>
    </dgm:pt>
    <dgm:pt modelId="{3F3BE8A7-32AF-4203-A26F-5BB2D87C4AF0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</a:rPr>
            <a:t>легочное и системное сопротивление почти равны, поэтому сброс крови двунаправленный;</a:t>
          </a:r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AB21EDAF-1F20-427C-8EB2-CD12C052E064}" type="parTrans" cxnId="{DFC67F51-C2BC-4E66-90B8-1E978548CD37}">
      <dgm:prSet/>
      <dgm:spPr/>
      <dgm:t>
        <a:bodyPr/>
        <a:lstStyle/>
        <a:p>
          <a:endParaRPr lang="x-none"/>
        </a:p>
      </dgm:t>
    </dgm:pt>
    <dgm:pt modelId="{92AF6411-A79A-4B70-96B3-BF1D389C48C9}" type="sibTrans" cxnId="{DFC67F51-C2BC-4E66-90B8-1E978548CD37}">
      <dgm:prSet/>
      <dgm:spPr/>
      <dgm:t>
        <a:bodyPr/>
        <a:lstStyle/>
        <a:p>
          <a:endParaRPr lang="x-none"/>
        </a:p>
      </dgm:t>
    </dgm:pt>
    <dgm:pt modelId="{CA07543F-8EC2-4932-BD25-ACF1BE245FC0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</a:rPr>
            <a:t>исключительно лево-правый сброс крови на уровне желудочков и объем легочного кровотока выше системного;</a:t>
          </a:r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8B3528F6-6698-4B9F-A8E6-5811831DDA20}" type="parTrans" cxnId="{298F1712-C0E4-4780-BEA2-4385C68DB5C7}">
      <dgm:prSet/>
      <dgm:spPr/>
      <dgm:t>
        <a:bodyPr/>
        <a:lstStyle/>
        <a:p>
          <a:endParaRPr lang="x-none"/>
        </a:p>
      </dgm:t>
    </dgm:pt>
    <dgm:pt modelId="{F4E760E6-C221-444F-83F7-DC3CF8CC6144}" type="sibTrans" cxnId="{298F1712-C0E4-4780-BEA2-4385C68DB5C7}">
      <dgm:prSet/>
      <dgm:spPr/>
      <dgm:t>
        <a:bodyPr/>
        <a:lstStyle/>
        <a:p>
          <a:endParaRPr lang="x-none"/>
        </a:p>
      </dgm:t>
    </dgm:pt>
    <dgm:pt modelId="{1C3E3612-6C7A-48F6-9D9C-EDDC273D5CD3}">
      <dgm:prSet phldrT="[Текст]" custT="1"/>
      <dgm:spPr/>
      <dgm:t>
        <a:bodyPr/>
        <a:lstStyle/>
        <a:p>
          <a:endParaRPr lang="x-none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14645A2-FACE-419C-B135-1E1A3CD2CD8C}" type="parTrans" cxnId="{5C21827A-CAD5-4B63-9391-039F686E6A00}">
      <dgm:prSet/>
      <dgm:spPr/>
      <dgm:t>
        <a:bodyPr/>
        <a:lstStyle/>
        <a:p>
          <a:endParaRPr lang="x-none"/>
        </a:p>
      </dgm:t>
    </dgm:pt>
    <dgm:pt modelId="{34CA4D39-4346-4DA9-AE79-A93993735C71}" type="sibTrans" cxnId="{5C21827A-CAD5-4B63-9391-039F686E6A00}">
      <dgm:prSet/>
      <dgm:spPr/>
      <dgm:t>
        <a:bodyPr/>
        <a:lstStyle/>
        <a:p>
          <a:endParaRPr lang="x-none"/>
        </a:p>
      </dgm:t>
    </dgm:pt>
    <dgm:pt modelId="{AF9C2EB1-C9FB-4933-AC83-B36ACD401CCE}" type="pres">
      <dgm:prSet presAssocID="{70957DCF-EB15-4AB7-A3CC-B3C66E332016}" presName="Name0" presStyleCnt="0">
        <dgm:presLayoutVars>
          <dgm:dir/>
          <dgm:animLvl val="lvl"/>
          <dgm:resizeHandles/>
        </dgm:presLayoutVars>
      </dgm:prSet>
      <dgm:spPr/>
    </dgm:pt>
    <dgm:pt modelId="{E6B92E10-2289-4980-B545-047D4F03C91F}" type="pres">
      <dgm:prSet presAssocID="{A3012925-7830-44F0-8453-1A2CC6371E40}" presName="linNode" presStyleCnt="0"/>
      <dgm:spPr/>
    </dgm:pt>
    <dgm:pt modelId="{D5AAF4AF-27F5-41A4-B979-71EC555D582D}" type="pres">
      <dgm:prSet presAssocID="{A3012925-7830-44F0-8453-1A2CC6371E40}" presName="parentShp" presStyleLbl="node1" presStyleIdx="0" presStyleCnt="2" custScaleX="95541" custScaleY="72743">
        <dgm:presLayoutVars>
          <dgm:bulletEnabled val="1"/>
        </dgm:presLayoutVars>
      </dgm:prSet>
      <dgm:spPr/>
    </dgm:pt>
    <dgm:pt modelId="{156D5B08-95B6-4631-B86A-FFB0DB111042}" type="pres">
      <dgm:prSet presAssocID="{A3012925-7830-44F0-8453-1A2CC6371E40}" presName="childShp" presStyleLbl="bgAccFollowNode1" presStyleIdx="0" presStyleCnt="2" custScaleX="100204" custScaleY="119052">
        <dgm:presLayoutVars>
          <dgm:bulletEnabled val="1"/>
        </dgm:presLayoutVars>
      </dgm:prSet>
      <dgm:spPr/>
    </dgm:pt>
    <dgm:pt modelId="{04AB1ACD-290F-4B7F-AF0C-F6D7B5DA55A8}" type="pres">
      <dgm:prSet presAssocID="{EA32CC95-0082-4E65-85E6-5589C97EE2E0}" presName="spacing" presStyleCnt="0"/>
      <dgm:spPr/>
    </dgm:pt>
    <dgm:pt modelId="{2365F11D-43D7-4F62-BF87-A74972F10A2D}" type="pres">
      <dgm:prSet presAssocID="{8A898C6C-1C7F-427E-8992-EB1DFFCD3F91}" presName="linNode" presStyleCnt="0"/>
      <dgm:spPr/>
    </dgm:pt>
    <dgm:pt modelId="{29FCAF10-50DA-4442-85F8-2C5752A56FF4}" type="pres">
      <dgm:prSet presAssocID="{8A898C6C-1C7F-427E-8992-EB1DFFCD3F91}" presName="parentShp" presStyleLbl="node1" presStyleIdx="1" presStyleCnt="2" custScaleX="98272" custScaleY="64028">
        <dgm:presLayoutVars>
          <dgm:bulletEnabled val="1"/>
        </dgm:presLayoutVars>
      </dgm:prSet>
      <dgm:spPr/>
    </dgm:pt>
    <dgm:pt modelId="{1BE0E3BA-5013-4B58-B848-5A2EB4DAC94E}" type="pres">
      <dgm:prSet presAssocID="{8A898C6C-1C7F-427E-8992-EB1DFFCD3F91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28D86D03-1299-4F00-A31C-2506812E33C2}" type="presOf" srcId="{8A898C6C-1C7F-427E-8992-EB1DFFCD3F91}" destId="{29FCAF10-50DA-4442-85F8-2C5752A56FF4}" srcOrd="0" destOrd="0" presId="urn:microsoft.com/office/officeart/2005/8/layout/vList6"/>
    <dgm:cxn modelId="{298F1712-C0E4-4780-BEA2-4385C68DB5C7}" srcId="{A3012925-7830-44F0-8453-1A2CC6371E40}" destId="{CA07543F-8EC2-4932-BD25-ACF1BE245FC0}" srcOrd="0" destOrd="0" parTransId="{8B3528F6-6698-4B9F-A8E6-5811831DDA20}" sibTransId="{F4E760E6-C221-444F-83F7-DC3CF8CC6144}"/>
    <dgm:cxn modelId="{ACF95A2E-3611-4FF8-B9E2-9CB8BA0978B9}" srcId="{70957DCF-EB15-4AB7-A3CC-B3C66E332016}" destId="{8A898C6C-1C7F-427E-8992-EB1DFFCD3F91}" srcOrd="1" destOrd="0" parTransId="{25FAA552-1689-4B72-91AB-F20C9457E859}" sibTransId="{250199D5-8522-4CBC-A900-CE9E1EE33A6D}"/>
    <dgm:cxn modelId="{36B9EC60-CED4-444B-BE42-C94227AB05CD}" type="presOf" srcId="{70957DCF-EB15-4AB7-A3CC-B3C66E332016}" destId="{AF9C2EB1-C9FB-4933-AC83-B36ACD401CCE}" srcOrd="0" destOrd="0" presId="urn:microsoft.com/office/officeart/2005/8/layout/vList6"/>
    <dgm:cxn modelId="{A5A2B141-8960-4B0E-ABCF-831AC1FAB056}" srcId="{70957DCF-EB15-4AB7-A3CC-B3C66E332016}" destId="{A3012925-7830-44F0-8453-1A2CC6371E40}" srcOrd="0" destOrd="0" parTransId="{723C53A9-7195-45DC-A8A3-C135F9A181E0}" sibTransId="{EA32CC95-0082-4E65-85E6-5589C97EE2E0}"/>
    <dgm:cxn modelId="{DFC67F51-C2BC-4E66-90B8-1E978548CD37}" srcId="{8A898C6C-1C7F-427E-8992-EB1DFFCD3F91}" destId="{3F3BE8A7-32AF-4203-A26F-5BB2D87C4AF0}" srcOrd="0" destOrd="0" parTransId="{AB21EDAF-1F20-427C-8EB2-CD12C052E064}" sibTransId="{92AF6411-A79A-4B70-96B3-BF1D389C48C9}"/>
    <dgm:cxn modelId="{5C21827A-CAD5-4B63-9391-039F686E6A00}" srcId="{8A898C6C-1C7F-427E-8992-EB1DFFCD3F91}" destId="{1C3E3612-6C7A-48F6-9D9C-EDDC273D5CD3}" srcOrd="1" destOrd="0" parTransId="{414645A2-FACE-419C-B135-1E1A3CD2CD8C}" sibTransId="{34CA4D39-4346-4DA9-AE79-A93993735C71}"/>
    <dgm:cxn modelId="{51F840A2-9B63-4F5D-9A7D-5D3CA4E5D66D}" type="presOf" srcId="{3F3BE8A7-32AF-4203-A26F-5BB2D87C4AF0}" destId="{1BE0E3BA-5013-4B58-B848-5A2EB4DAC94E}" srcOrd="0" destOrd="0" presId="urn:microsoft.com/office/officeart/2005/8/layout/vList6"/>
    <dgm:cxn modelId="{DD1140C0-1E1E-444C-B451-3BD821AE89FF}" type="presOf" srcId="{CA07543F-8EC2-4932-BD25-ACF1BE245FC0}" destId="{156D5B08-95B6-4631-B86A-FFB0DB111042}" srcOrd="0" destOrd="0" presId="urn:microsoft.com/office/officeart/2005/8/layout/vList6"/>
    <dgm:cxn modelId="{FB9DF8C0-6E37-49A3-8E52-63EBE587E05F}" type="presOf" srcId="{1C3E3612-6C7A-48F6-9D9C-EDDC273D5CD3}" destId="{1BE0E3BA-5013-4B58-B848-5A2EB4DAC94E}" srcOrd="0" destOrd="1" presId="urn:microsoft.com/office/officeart/2005/8/layout/vList6"/>
    <dgm:cxn modelId="{7CECD2E8-128A-4052-91CB-E787EDDD0F7A}" type="presOf" srcId="{A3012925-7830-44F0-8453-1A2CC6371E40}" destId="{D5AAF4AF-27F5-41A4-B979-71EC555D582D}" srcOrd="0" destOrd="0" presId="urn:microsoft.com/office/officeart/2005/8/layout/vList6"/>
    <dgm:cxn modelId="{D0AD1714-7E9B-458A-B077-2A243236B2BD}" type="presParOf" srcId="{AF9C2EB1-C9FB-4933-AC83-B36ACD401CCE}" destId="{E6B92E10-2289-4980-B545-047D4F03C91F}" srcOrd="0" destOrd="0" presId="urn:microsoft.com/office/officeart/2005/8/layout/vList6"/>
    <dgm:cxn modelId="{E73379D5-20DD-43A7-9ECF-7C03C58CB74D}" type="presParOf" srcId="{E6B92E10-2289-4980-B545-047D4F03C91F}" destId="{D5AAF4AF-27F5-41A4-B979-71EC555D582D}" srcOrd="0" destOrd="0" presId="urn:microsoft.com/office/officeart/2005/8/layout/vList6"/>
    <dgm:cxn modelId="{C9EADBC1-8133-42EE-8DBF-110D66899402}" type="presParOf" srcId="{E6B92E10-2289-4980-B545-047D4F03C91F}" destId="{156D5B08-95B6-4631-B86A-FFB0DB111042}" srcOrd="1" destOrd="0" presId="urn:microsoft.com/office/officeart/2005/8/layout/vList6"/>
    <dgm:cxn modelId="{BDE9498B-5819-4576-A23D-7202F4D40612}" type="presParOf" srcId="{AF9C2EB1-C9FB-4933-AC83-B36ACD401CCE}" destId="{04AB1ACD-290F-4B7F-AF0C-F6D7B5DA55A8}" srcOrd="1" destOrd="0" presId="urn:microsoft.com/office/officeart/2005/8/layout/vList6"/>
    <dgm:cxn modelId="{55F3FB78-C4F1-4FB9-9E71-BB7E59ED76EF}" type="presParOf" srcId="{AF9C2EB1-C9FB-4933-AC83-B36ACD401CCE}" destId="{2365F11D-43D7-4F62-BF87-A74972F10A2D}" srcOrd="2" destOrd="0" presId="urn:microsoft.com/office/officeart/2005/8/layout/vList6"/>
    <dgm:cxn modelId="{0C3BA51C-3B00-4BB2-B260-1F6087DE8302}" type="presParOf" srcId="{2365F11D-43D7-4F62-BF87-A74972F10A2D}" destId="{29FCAF10-50DA-4442-85F8-2C5752A56FF4}" srcOrd="0" destOrd="0" presId="urn:microsoft.com/office/officeart/2005/8/layout/vList6"/>
    <dgm:cxn modelId="{4B85F6F1-3E9A-46FE-8FFA-424046031C12}" type="presParOf" srcId="{2365F11D-43D7-4F62-BF87-A74972F10A2D}" destId="{1BE0E3BA-5013-4B58-B848-5A2EB4DAC94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957DCF-EB15-4AB7-A3CC-B3C66E332016}" type="doc">
      <dgm:prSet loTypeId="urn:microsoft.com/office/officeart/2005/8/layout/vList6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x-none"/>
        </a:p>
      </dgm:t>
    </dgm:pt>
    <dgm:pt modelId="{A3012925-7830-44F0-8453-1A2CC6371E40}">
      <dgm:prSet phldrT="[Текст]" custT="1"/>
      <dgm:spPr/>
      <dgm:t>
        <a:bodyPr/>
        <a:lstStyle/>
        <a:p>
          <a:r>
            <a:rPr lang="ru-RU" sz="2400" dirty="0"/>
            <a:t>В случае выраженной обструкции выводного тракта ПЖ:</a:t>
          </a:r>
          <a:endParaRPr lang="x-none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3C53A9-7195-45DC-A8A3-C135F9A181E0}" type="parTrans" cxnId="{A5A2B141-8960-4B0E-ABCF-831AC1FAB056}">
      <dgm:prSet/>
      <dgm:spPr/>
      <dgm:t>
        <a:bodyPr/>
        <a:lstStyle/>
        <a:p>
          <a:endParaRPr lang="x-none"/>
        </a:p>
      </dgm:t>
    </dgm:pt>
    <dgm:pt modelId="{EA32CC95-0082-4E65-85E6-5589C97EE2E0}" type="sibTrans" cxnId="{A5A2B141-8960-4B0E-ABCF-831AC1FAB056}">
      <dgm:prSet/>
      <dgm:spPr/>
      <dgm:t>
        <a:bodyPr/>
        <a:lstStyle/>
        <a:p>
          <a:endParaRPr lang="x-none"/>
        </a:p>
      </dgm:t>
    </dgm:pt>
    <dgm:pt modelId="{CA07543F-8EC2-4932-BD25-ACF1BE245FC0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</a:rPr>
            <a:t>направление сброса крови — справа налево, с обедненным легочным кровотоком. При этом легочный венозный возврат также уменьшен и большая часть крови попадает в аорту из ПЖ, что обусловливает 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rPr>
            <a:t>низкий уровень оксигенации. </a:t>
          </a:r>
          <a:endParaRPr lang="x-none" sz="2000" b="1" dirty="0">
            <a:solidFill>
              <a:schemeClr val="accent6">
                <a:lumMod val="50000"/>
              </a:schemeClr>
            </a:solidFill>
            <a:highlight>
              <a:srgbClr val="FFFF00"/>
            </a:highlight>
          </a:endParaRPr>
        </a:p>
      </dgm:t>
    </dgm:pt>
    <dgm:pt modelId="{8B3528F6-6698-4B9F-A8E6-5811831DDA20}" type="parTrans" cxnId="{298F1712-C0E4-4780-BEA2-4385C68DB5C7}">
      <dgm:prSet/>
      <dgm:spPr/>
      <dgm:t>
        <a:bodyPr/>
        <a:lstStyle/>
        <a:p>
          <a:endParaRPr lang="x-none"/>
        </a:p>
      </dgm:t>
    </dgm:pt>
    <dgm:pt modelId="{F4E760E6-C221-444F-83F7-DC3CF8CC6144}" type="sibTrans" cxnId="{298F1712-C0E4-4780-BEA2-4385C68DB5C7}">
      <dgm:prSet/>
      <dgm:spPr/>
      <dgm:t>
        <a:bodyPr/>
        <a:lstStyle/>
        <a:p>
          <a:endParaRPr lang="x-none"/>
        </a:p>
      </dgm:t>
    </dgm:pt>
    <dgm:pt modelId="{AF9C2EB1-C9FB-4933-AC83-B36ACD401CCE}" type="pres">
      <dgm:prSet presAssocID="{70957DCF-EB15-4AB7-A3CC-B3C66E332016}" presName="Name0" presStyleCnt="0">
        <dgm:presLayoutVars>
          <dgm:dir/>
          <dgm:animLvl val="lvl"/>
          <dgm:resizeHandles/>
        </dgm:presLayoutVars>
      </dgm:prSet>
      <dgm:spPr/>
    </dgm:pt>
    <dgm:pt modelId="{E6B92E10-2289-4980-B545-047D4F03C91F}" type="pres">
      <dgm:prSet presAssocID="{A3012925-7830-44F0-8453-1A2CC6371E40}" presName="linNode" presStyleCnt="0"/>
      <dgm:spPr/>
    </dgm:pt>
    <dgm:pt modelId="{D5AAF4AF-27F5-41A4-B979-71EC555D582D}" type="pres">
      <dgm:prSet presAssocID="{A3012925-7830-44F0-8453-1A2CC6371E40}" presName="parentShp" presStyleLbl="node1" presStyleIdx="0" presStyleCnt="1" custScaleX="99385" custScaleY="42271">
        <dgm:presLayoutVars>
          <dgm:bulletEnabled val="1"/>
        </dgm:presLayoutVars>
      </dgm:prSet>
      <dgm:spPr/>
    </dgm:pt>
    <dgm:pt modelId="{156D5B08-95B6-4631-B86A-FFB0DB111042}" type="pres">
      <dgm:prSet presAssocID="{A3012925-7830-44F0-8453-1A2CC6371E40}" presName="childShp" presStyleLbl="bgAccFollowNode1" presStyleIdx="0" presStyleCnt="1" custScaleX="101753" custScaleY="91005" custLinFactNeighborX="4066" custLinFactNeighborY="12002">
        <dgm:presLayoutVars>
          <dgm:bulletEnabled val="1"/>
        </dgm:presLayoutVars>
      </dgm:prSet>
      <dgm:spPr/>
    </dgm:pt>
  </dgm:ptLst>
  <dgm:cxnLst>
    <dgm:cxn modelId="{298F1712-C0E4-4780-BEA2-4385C68DB5C7}" srcId="{A3012925-7830-44F0-8453-1A2CC6371E40}" destId="{CA07543F-8EC2-4932-BD25-ACF1BE245FC0}" srcOrd="0" destOrd="0" parTransId="{8B3528F6-6698-4B9F-A8E6-5811831DDA20}" sibTransId="{F4E760E6-C221-444F-83F7-DC3CF8CC6144}"/>
    <dgm:cxn modelId="{36B9EC60-CED4-444B-BE42-C94227AB05CD}" type="presOf" srcId="{70957DCF-EB15-4AB7-A3CC-B3C66E332016}" destId="{AF9C2EB1-C9FB-4933-AC83-B36ACD401CCE}" srcOrd="0" destOrd="0" presId="urn:microsoft.com/office/officeart/2005/8/layout/vList6"/>
    <dgm:cxn modelId="{A5A2B141-8960-4B0E-ABCF-831AC1FAB056}" srcId="{70957DCF-EB15-4AB7-A3CC-B3C66E332016}" destId="{A3012925-7830-44F0-8453-1A2CC6371E40}" srcOrd="0" destOrd="0" parTransId="{723C53A9-7195-45DC-A8A3-C135F9A181E0}" sibTransId="{EA32CC95-0082-4E65-85E6-5589C97EE2E0}"/>
    <dgm:cxn modelId="{DD1140C0-1E1E-444C-B451-3BD821AE89FF}" type="presOf" srcId="{CA07543F-8EC2-4932-BD25-ACF1BE245FC0}" destId="{156D5B08-95B6-4631-B86A-FFB0DB111042}" srcOrd="0" destOrd="0" presId="urn:microsoft.com/office/officeart/2005/8/layout/vList6"/>
    <dgm:cxn modelId="{7CECD2E8-128A-4052-91CB-E787EDDD0F7A}" type="presOf" srcId="{A3012925-7830-44F0-8453-1A2CC6371E40}" destId="{D5AAF4AF-27F5-41A4-B979-71EC555D582D}" srcOrd="0" destOrd="0" presId="urn:microsoft.com/office/officeart/2005/8/layout/vList6"/>
    <dgm:cxn modelId="{D0AD1714-7E9B-458A-B077-2A243236B2BD}" type="presParOf" srcId="{AF9C2EB1-C9FB-4933-AC83-B36ACD401CCE}" destId="{E6B92E10-2289-4980-B545-047D4F03C91F}" srcOrd="0" destOrd="0" presId="urn:microsoft.com/office/officeart/2005/8/layout/vList6"/>
    <dgm:cxn modelId="{E73379D5-20DD-43A7-9ECF-7C03C58CB74D}" type="presParOf" srcId="{E6B92E10-2289-4980-B545-047D4F03C91F}" destId="{D5AAF4AF-27F5-41A4-B979-71EC555D582D}" srcOrd="0" destOrd="0" presId="urn:microsoft.com/office/officeart/2005/8/layout/vList6"/>
    <dgm:cxn modelId="{C9EADBC1-8133-42EE-8DBF-110D66899402}" type="presParOf" srcId="{E6B92E10-2289-4980-B545-047D4F03C91F}" destId="{156D5B08-95B6-4631-B86A-FFB0DB1110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5E301E8-6F46-403A-B1C7-BD5E44FE9A07}">
      <dgm:prSet phldrT="[Текст]" custT="1"/>
      <dgm:spPr/>
      <dgm:t>
        <a:bodyPr/>
        <a:lstStyle/>
        <a:p>
          <a:pPr rtl="0"/>
          <a:r>
            <a:rPr lang="ru-RU" sz="2400" dirty="0"/>
            <a:t>Характерным ЭКГ-признаком тетрады </a:t>
          </a:r>
          <a:r>
            <a:rPr lang="ru-RU" sz="2400" dirty="0" err="1"/>
            <a:t>Фалло</a:t>
          </a:r>
          <a:r>
            <a:rPr lang="ru-RU" sz="2400" dirty="0"/>
            <a:t> является отклонение ЭОС вправо вследствие ГПЖ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F5C274B-4E8F-4C0C-B139-BA3D436CA846}" type="parTrans" cxnId="{C6EB42D9-51AF-49C8-B13F-E97703B19BDE}">
      <dgm:prSet/>
      <dgm:spPr/>
      <dgm:t>
        <a:bodyPr/>
        <a:lstStyle/>
        <a:p>
          <a:endParaRPr lang="ru-RU"/>
        </a:p>
      </dgm:t>
    </dgm:pt>
    <dgm:pt modelId="{FC87B69E-6985-4062-8067-E8FF57A60874}" type="sibTrans" cxnId="{C6EB42D9-51AF-49C8-B13F-E97703B19BDE}">
      <dgm:prSet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  <dgm:pt modelId="{7941F6C3-C863-4078-8D48-EA0F2741E2DC}" type="pres">
      <dgm:prSet presAssocID="{35E301E8-6F46-403A-B1C7-BD5E44FE9A07}" presName="node" presStyleLbl="node1" presStyleIdx="0" presStyleCnt="1" custScaleX="59625" custScaleY="26270" custLinFactNeighborX="-13394" custLinFactNeighborY="-26675">
        <dgm:presLayoutVars>
          <dgm:bulletEnabled val="1"/>
        </dgm:presLayoutVars>
      </dgm:prSet>
      <dgm:spPr/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  <dgm:cxn modelId="{F1DAC58A-A6F4-4D87-B9A2-4E350C1513F5}" type="presOf" srcId="{35E301E8-6F46-403A-B1C7-BD5E44FE9A07}" destId="{7941F6C3-C863-4078-8D48-EA0F2741E2DC}" srcOrd="0" destOrd="0" presId="urn:microsoft.com/office/officeart/2005/8/layout/process5"/>
    <dgm:cxn modelId="{C6EB42D9-51AF-49C8-B13F-E97703B19BDE}" srcId="{868892F8-4524-4B00-B24D-A39EA069AD68}" destId="{35E301E8-6F46-403A-B1C7-BD5E44FE9A07}" srcOrd="0" destOrd="0" parTransId="{0F5C274B-4E8F-4C0C-B139-BA3D436CA846}" sibTransId="{FC87B69E-6985-4062-8067-E8FF57A60874}"/>
    <dgm:cxn modelId="{77B5FC09-53E8-4929-B82C-CA7B94B1055B}" type="presParOf" srcId="{877EA029-D6D7-4E4D-9F34-28AB8119FF75}" destId="{7941F6C3-C863-4078-8D48-EA0F2741E2DC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A4654-82AA-484D-89A0-13584C0AFB29}">
      <dsp:nvSpPr>
        <dsp:cNvPr id="0" name=""/>
        <dsp:cNvSpPr/>
      </dsp:nvSpPr>
      <dsp:spPr>
        <a:xfrm>
          <a:off x="0" y="429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A7D91-A946-4338-8104-DC13AAF78DDC}">
      <dsp:nvSpPr>
        <dsp:cNvPr id="0" name=""/>
        <dsp:cNvSpPr/>
      </dsp:nvSpPr>
      <dsp:spPr>
        <a:xfrm>
          <a:off x="464233" y="243765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1) стенозом легочной артерии и </a:t>
          </a:r>
          <a:r>
            <a:rPr lang="x-none" sz="2400" kern="1200" dirty="0">
              <a:solidFill>
                <a:schemeClr val="tx1"/>
              </a:solidFill>
            </a:rPr>
            <a:t>стенозом выводного тракта правого</a:t>
          </a:r>
          <a:r>
            <a:rPr lang="ru-RU" sz="2400" kern="1200" dirty="0">
              <a:solidFill>
                <a:schemeClr val="tx1"/>
              </a:solidFill>
            </a:rPr>
            <a:t> </a:t>
          </a:r>
          <a:r>
            <a:rPr lang="x-none" sz="2400" kern="1200" dirty="0">
              <a:solidFill>
                <a:schemeClr val="tx1"/>
              </a:solidFill>
            </a:rPr>
            <a:t>желудочка</a:t>
          </a:r>
          <a:r>
            <a:rPr lang="ru-RU" sz="2400" kern="1200" dirty="0">
              <a:solidFill>
                <a:schemeClr val="tx1"/>
              </a:solidFill>
            </a:rPr>
            <a:t>;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500259" y="279791"/>
        <a:ext cx="6013631" cy="665948"/>
      </dsp:txXfrm>
    </dsp:sp>
    <dsp:sp modelId="{8C032697-E299-4359-83F8-0C2D619B3A23}">
      <dsp:nvSpPr>
        <dsp:cNvPr id="0" name=""/>
        <dsp:cNvSpPr/>
      </dsp:nvSpPr>
      <dsp:spPr>
        <a:xfrm>
          <a:off x="0" y="1563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76DFC-F01A-4FA7-8705-EB6F387518CF}">
      <dsp:nvSpPr>
        <dsp:cNvPr id="0" name=""/>
        <dsp:cNvSpPr/>
      </dsp:nvSpPr>
      <dsp:spPr>
        <a:xfrm>
          <a:off x="434691" y="1194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2) </a:t>
          </a:r>
          <a:r>
            <a:rPr lang="x-none" sz="2400" kern="1200" dirty="0">
              <a:solidFill>
                <a:schemeClr val="tx1"/>
              </a:solidFill>
            </a:rPr>
            <a:t>дефектом межжелудочковой</a:t>
          </a:r>
          <a:r>
            <a:rPr lang="ru-RU" sz="2400" kern="1200" dirty="0">
              <a:solidFill>
                <a:schemeClr val="tx1"/>
              </a:solidFill>
            </a:rPr>
            <a:t> </a:t>
          </a:r>
          <a:r>
            <a:rPr lang="x-none" sz="2400" kern="1200" dirty="0">
              <a:solidFill>
                <a:schemeClr val="tx1"/>
              </a:solidFill>
            </a:rPr>
            <a:t>перегородки</a:t>
          </a:r>
          <a:r>
            <a:rPr lang="ru-RU" sz="2400" kern="1200" dirty="0">
              <a:solidFill>
                <a:schemeClr val="tx1"/>
              </a:solidFill>
            </a:rPr>
            <a:t>;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470717" y="1230907"/>
        <a:ext cx="6013631" cy="665948"/>
      </dsp:txXfrm>
    </dsp:sp>
    <dsp:sp modelId="{C76A070F-6688-4392-92D6-0F2F7FC311B9}">
      <dsp:nvSpPr>
        <dsp:cNvPr id="0" name=""/>
        <dsp:cNvSpPr/>
      </dsp:nvSpPr>
      <dsp:spPr>
        <a:xfrm>
          <a:off x="0" y="2697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84333-150E-41B0-80A5-326D4B4FA85D}">
      <dsp:nvSpPr>
        <dsp:cNvPr id="0" name=""/>
        <dsp:cNvSpPr/>
      </dsp:nvSpPr>
      <dsp:spPr>
        <a:xfrm>
          <a:off x="434691" y="2328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3) </a:t>
          </a:r>
          <a:r>
            <a:rPr lang="x-none" sz="2400" kern="1200" dirty="0">
              <a:solidFill>
                <a:schemeClr val="tx1"/>
              </a:solidFill>
            </a:rPr>
            <a:t>декстропозицией аорты</a:t>
          </a:r>
          <a:r>
            <a:rPr lang="ru-RU" sz="2400" kern="1200" dirty="0">
              <a:solidFill>
                <a:schemeClr val="tx1"/>
              </a:solidFill>
            </a:rPr>
            <a:t>;</a:t>
          </a:r>
          <a:endParaRPr lang="x-none" sz="2400" kern="1200" dirty="0">
            <a:solidFill>
              <a:schemeClr val="tx1"/>
            </a:solidFill>
          </a:endParaRPr>
        </a:p>
      </dsp:txBody>
      <dsp:txXfrm>
        <a:off x="470717" y="2364907"/>
        <a:ext cx="6013631" cy="665948"/>
      </dsp:txXfrm>
    </dsp:sp>
    <dsp:sp modelId="{876D821A-AA79-46EE-B158-A62B4DF8275D}">
      <dsp:nvSpPr>
        <dsp:cNvPr id="0" name=""/>
        <dsp:cNvSpPr/>
      </dsp:nvSpPr>
      <dsp:spPr>
        <a:xfrm>
          <a:off x="0" y="3831881"/>
          <a:ext cx="869383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0BA42-FFD1-4695-935D-E2F004AFA713}">
      <dsp:nvSpPr>
        <dsp:cNvPr id="0" name=""/>
        <dsp:cNvSpPr/>
      </dsp:nvSpPr>
      <dsp:spPr>
        <a:xfrm>
          <a:off x="434691" y="3462881"/>
          <a:ext cx="6085683" cy="73800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024" tIns="0" rIns="2300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4) </a:t>
          </a:r>
          <a:r>
            <a:rPr lang="x-none" sz="2400" kern="1200" dirty="0">
              <a:solidFill>
                <a:schemeClr val="tx1"/>
              </a:solidFill>
            </a:rPr>
            <a:t>гипертрофией миокарда правого</a:t>
          </a:r>
          <a:r>
            <a:rPr lang="ru-RU" sz="2400" kern="1200" dirty="0">
              <a:solidFill>
                <a:schemeClr val="tx1"/>
              </a:solidFill>
            </a:rPr>
            <a:t> </a:t>
          </a:r>
          <a:r>
            <a:rPr lang="x-none" sz="2400" kern="1200" dirty="0">
              <a:solidFill>
                <a:schemeClr val="tx1"/>
              </a:solidFill>
            </a:rPr>
            <a:t>желудочка.</a:t>
          </a:r>
        </a:p>
      </dsp:txBody>
      <dsp:txXfrm>
        <a:off x="470717" y="3498907"/>
        <a:ext cx="6013631" cy="6659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C7A65-3FF5-4084-8AAF-EE615AC47131}">
      <dsp:nvSpPr>
        <dsp:cNvPr id="0" name=""/>
        <dsp:cNvSpPr/>
      </dsp:nvSpPr>
      <dsp:spPr>
        <a:xfrm>
          <a:off x="145898" y="0"/>
          <a:ext cx="6175718" cy="617571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4A7D2-FD06-48F5-988A-981D87D06E8E}">
      <dsp:nvSpPr>
        <dsp:cNvPr id="0" name=""/>
        <dsp:cNvSpPr/>
      </dsp:nvSpPr>
      <dsp:spPr>
        <a:xfrm>
          <a:off x="3552339" y="621398"/>
          <a:ext cx="4062186" cy="671973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Уменьшения корней легких, повышение прозрачности легочных полей..</a:t>
          </a:r>
          <a:endParaRPr lang="x-none" sz="1800" kern="1200" dirty="0"/>
        </a:p>
      </dsp:txBody>
      <dsp:txXfrm>
        <a:off x="3585142" y="654201"/>
        <a:ext cx="3996580" cy="606367"/>
      </dsp:txXfrm>
    </dsp:sp>
    <dsp:sp modelId="{5F475836-ED9F-43C7-9E31-044B1D6EFE47}">
      <dsp:nvSpPr>
        <dsp:cNvPr id="0" name=""/>
        <dsp:cNvSpPr/>
      </dsp:nvSpPr>
      <dsp:spPr>
        <a:xfrm>
          <a:off x="3560929" y="1336568"/>
          <a:ext cx="4045005" cy="674199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Поперечник тени сердца остается нормальным или несколько расширен влево за счет увеличения ПЖ</a:t>
          </a:r>
          <a:endParaRPr lang="x-none" sz="1800" kern="1200" dirty="0"/>
        </a:p>
      </dsp:txBody>
      <dsp:txXfrm>
        <a:off x="3593841" y="1369480"/>
        <a:ext cx="3979181" cy="608375"/>
      </dsp:txXfrm>
    </dsp:sp>
    <dsp:sp modelId="{D4424563-9BEE-49FD-941F-47B1692C73EF}">
      <dsp:nvSpPr>
        <dsp:cNvPr id="0" name=""/>
        <dsp:cNvSpPr/>
      </dsp:nvSpPr>
      <dsp:spPr>
        <a:xfrm>
          <a:off x="3609923" y="2053964"/>
          <a:ext cx="3947018" cy="43387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Верхушка сердца приподнята и закруглена. </a:t>
          </a:r>
          <a:endParaRPr lang="x-none" sz="1800" kern="1200" dirty="0"/>
        </a:p>
      </dsp:txBody>
      <dsp:txXfrm>
        <a:off x="3631103" y="2075144"/>
        <a:ext cx="3904658" cy="391512"/>
      </dsp:txXfrm>
    </dsp:sp>
    <dsp:sp modelId="{02D1D0EF-D96C-4A4F-A88F-EAD545AF4611}">
      <dsp:nvSpPr>
        <dsp:cNvPr id="0" name=""/>
        <dsp:cNvSpPr/>
      </dsp:nvSpPr>
      <dsp:spPr>
        <a:xfrm>
          <a:off x="3609923" y="2531034"/>
          <a:ext cx="3947018" cy="592691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Талия сердца подчеркнута за счет западения дуги легочной артерии.</a:t>
          </a:r>
          <a:endParaRPr lang="x-none" sz="1800" kern="1200" dirty="0"/>
        </a:p>
      </dsp:txBody>
      <dsp:txXfrm>
        <a:off x="3638856" y="2559967"/>
        <a:ext cx="3889152" cy="534825"/>
      </dsp:txXfrm>
    </dsp:sp>
    <dsp:sp modelId="{C6FEE2A1-05FC-44F9-B004-0E12E742065A}">
      <dsp:nvSpPr>
        <dsp:cNvPr id="0" name=""/>
        <dsp:cNvSpPr/>
      </dsp:nvSpPr>
      <dsp:spPr>
        <a:xfrm>
          <a:off x="3666182" y="3166923"/>
          <a:ext cx="3834500" cy="594775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 сердца напоминает «деревянный башмачок». </a:t>
          </a:r>
          <a:endParaRPr lang="x-none" sz="1800" kern="1200" dirty="0"/>
        </a:p>
      </dsp:txBody>
      <dsp:txXfrm>
        <a:off x="3695217" y="3195958"/>
        <a:ext cx="3776430" cy="536705"/>
      </dsp:txXfrm>
    </dsp:sp>
    <dsp:sp modelId="{84444303-FBF7-458A-BC79-EA459553989B}">
      <dsp:nvSpPr>
        <dsp:cNvPr id="0" name=""/>
        <dsp:cNvSpPr/>
      </dsp:nvSpPr>
      <dsp:spPr>
        <a:xfrm>
          <a:off x="3610705" y="3804895"/>
          <a:ext cx="3945453" cy="1017247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 2-й косой проекции отчетливо видно увеличение ПЖ, который оттесняет кзади и приподнимает небольшой ЛЖ («шапочка»). </a:t>
          </a:r>
          <a:endParaRPr lang="x-none" sz="1800" kern="1200" dirty="0"/>
        </a:p>
      </dsp:txBody>
      <dsp:txXfrm>
        <a:off x="3660363" y="3854553"/>
        <a:ext cx="3846137" cy="917931"/>
      </dsp:txXfrm>
    </dsp:sp>
    <dsp:sp modelId="{2BE3A631-158F-4045-803D-57250D50A147}">
      <dsp:nvSpPr>
        <dsp:cNvPr id="0" name=""/>
        <dsp:cNvSpPr/>
      </dsp:nvSpPr>
      <dsp:spPr>
        <a:xfrm>
          <a:off x="3567713" y="4865340"/>
          <a:ext cx="4031437" cy="645782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Декстропозиция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аорты лучше видна в боковой проекции. </a:t>
          </a:r>
          <a:endParaRPr lang="x-none" sz="1800" kern="1200" dirty="0"/>
        </a:p>
      </dsp:txBody>
      <dsp:txXfrm>
        <a:off x="3599237" y="4896864"/>
        <a:ext cx="3968389" cy="5827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9A356-85D2-480E-9F92-D21B0B34790A}">
      <dsp:nvSpPr>
        <dsp:cNvPr id="0" name=""/>
        <dsp:cNvSpPr/>
      </dsp:nvSpPr>
      <dsp:spPr>
        <a:xfrm>
          <a:off x="0" y="795635"/>
          <a:ext cx="78719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E7DAB-1EF7-4E48-8C10-B96BD31DB0B5}">
      <dsp:nvSpPr>
        <dsp:cNvPr id="0" name=""/>
        <dsp:cNvSpPr/>
      </dsp:nvSpPr>
      <dsp:spPr>
        <a:xfrm>
          <a:off x="393595" y="54985"/>
          <a:ext cx="5585050" cy="976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277" tIns="0" rIns="20827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1. Ранняя цианотичная форма (появление цианоза с первых месяцев или первого года жизни);</a:t>
          </a:r>
          <a:endParaRPr lang="x-none" sz="2400" kern="1200" dirty="0"/>
        </a:p>
      </dsp:txBody>
      <dsp:txXfrm>
        <a:off x="441279" y="102669"/>
        <a:ext cx="5489682" cy="881441"/>
      </dsp:txXfrm>
    </dsp:sp>
    <dsp:sp modelId="{935C2BFF-C3B6-43B6-BB2B-766B3516E47E}">
      <dsp:nvSpPr>
        <dsp:cNvPr id="0" name=""/>
        <dsp:cNvSpPr/>
      </dsp:nvSpPr>
      <dsp:spPr>
        <a:xfrm>
          <a:off x="0" y="1758174"/>
          <a:ext cx="78719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AF199-7825-4243-AA4D-FEF1BCDAEC7F}">
      <dsp:nvSpPr>
        <dsp:cNvPr id="0" name=""/>
        <dsp:cNvSpPr/>
      </dsp:nvSpPr>
      <dsp:spPr>
        <a:xfrm>
          <a:off x="393595" y="1285235"/>
          <a:ext cx="5560143" cy="7090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277" tIns="0" rIns="20827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2. Классическая (появление цианоза на втором-третьем году жизни);</a:t>
          </a:r>
          <a:endParaRPr lang="x-none" sz="2400" kern="1200" dirty="0"/>
        </a:p>
      </dsp:txBody>
      <dsp:txXfrm>
        <a:off x="428210" y="1319850"/>
        <a:ext cx="5490913" cy="639868"/>
      </dsp:txXfrm>
    </dsp:sp>
    <dsp:sp modelId="{759871BC-C3A2-466F-A779-7849B43B5097}">
      <dsp:nvSpPr>
        <dsp:cNvPr id="0" name=""/>
        <dsp:cNvSpPr/>
      </dsp:nvSpPr>
      <dsp:spPr>
        <a:xfrm>
          <a:off x="0" y="2727996"/>
          <a:ext cx="78719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EA60B-DDDB-437C-8290-6774DA11168C}">
      <dsp:nvSpPr>
        <dsp:cNvPr id="0" name=""/>
        <dsp:cNvSpPr/>
      </dsp:nvSpPr>
      <dsp:spPr>
        <a:xfrm>
          <a:off x="393595" y="2247774"/>
          <a:ext cx="5510330" cy="7163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277" tIns="0" rIns="20827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3. Тяжелая (протекает с </a:t>
          </a:r>
          <a:r>
            <a:rPr lang="ru-RU" sz="2400" kern="1200" dirty="0" err="1"/>
            <a:t>одышечно-цианотическими</a:t>
          </a:r>
          <a:r>
            <a:rPr lang="ru-RU" sz="2400" kern="1200" dirty="0"/>
            <a:t> приступами);</a:t>
          </a:r>
          <a:endParaRPr lang="x-none" sz="2400" kern="1200" dirty="0"/>
        </a:p>
      </dsp:txBody>
      <dsp:txXfrm>
        <a:off x="428566" y="2282745"/>
        <a:ext cx="5440388" cy="646439"/>
      </dsp:txXfrm>
    </dsp:sp>
    <dsp:sp modelId="{F47D18A7-1552-4D8C-96FF-B3B12717D327}">
      <dsp:nvSpPr>
        <dsp:cNvPr id="0" name=""/>
        <dsp:cNvSpPr/>
      </dsp:nvSpPr>
      <dsp:spPr>
        <a:xfrm>
          <a:off x="0" y="3725680"/>
          <a:ext cx="78719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4CCC8-64BD-4325-9542-95B17A294403}">
      <dsp:nvSpPr>
        <dsp:cNvPr id="0" name=""/>
        <dsp:cNvSpPr/>
      </dsp:nvSpPr>
      <dsp:spPr>
        <a:xfrm>
          <a:off x="393595" y="3217596"/>
          <a:ext cx="5585050" cy="7442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277" tIns="0" rIns="20827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4. Поздняя цианотичная (появление цианоза к 6-10 годам);</a:t>
          </a:r>
          <a:endParaRPr lang="x-none" sz="2400" kern="1200" dirty="0"/>
        </a:p>
      </dsp:txBody>
      <dsp:txXfrm>
        <a:off x="429926" y="3253927"/>
        <a:ext cx="5512388" cy="671582"/>
      </dsp:txXfrm>
    </dsp:sp>
    <dsp:sp modelId="{6B154479-8CC2-48EB-9E59-D0D887EFE98A}">
      <dsp:nvSpPr>
        <dsp:cNvPr id="0" name=""/>
        <dsp:cNvSpPr/>
      </dsp:nvSpPr>
      <dsp:spPr>
        <a:xfrm>
          <a:off x="0" y="4451440"/>
          <a:ext cx="78719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BBA71-2062-48C0-8DDE-1340D6E1BA95}">
      <dsp:nvSpPr>
        <dsp:cNvPr id="0" name=""/>
        <dsp:cNvSpPr/>
      </dsp:nvSpPr>
      <dsp:spPr>
        <a:xfrm>
          <a:off x="393595" y="4215280"/>
          <a:ext cx="551033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277" tIns="0" rIns="20827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5. Цианотичная (бледная) форма.</a:t>
          </a:r>
          <a:endParaRPr lang="x-none" sz="2400" kern="1200" dirty="0"/>
        </a:p>
      </dsp:txBody>
      <dsp:txXfrm>
        <a:off x="416652" y="4238337"/>
        <a:ext cx="5464216" cy="426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AB3B7-82E1-4537-A121-681059D0A1DC}">
      <dsp:nvSpPr>
        <dsp:cNvPr id="0" name=""/>
        <dsp:cNvSpPr/>
      </dsp:nvSpPr>
      <dsp:spPr>
        <a:xfrm>
          <a:off x="-5622869" y="-747885"/>
          <a:ext cx="6609336" cy="6609336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35777-140D-4432-8AFA-B9904139D721}">
      <dsp:nvSpPr>
        <dsp:cNvPr id="0" name=""/>
        <dsp:cNvSpPr/>
      </dsp:nvSpPr>
      <dsp:spPr>
        <a:xfrm>
          <a:off x="247253" y="0"/>
          <a:ext cx="8646795" cy="14275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28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1. Цианоз губ и кожных покровов появляется с 3-4 месяцев и становится стабильно выраженным к 1 году, усиливается при кормлении, плаче, натуживании, эмоциональном напряжении, физической нагрузке;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247253" y="0"/>
        <a:ext cx="8646795" cy="1427531"/>
      </dsp:txXfrm>
    </dsp:sp>
    <dsp:sp modelId="{EC0DCB8C-6ADA-459B-85D4-A9341DD11772}">
      <dsp:nvSpPr>
        <dsp:cNvPr id="0" name=""/>
        <dsp:cNvSpPr/>
      </dsp:nvSpPr>
      <dsp:spPr>
        <a:xfrm>
          <a:off x="7183" y="331986"/>
          <a:ext cx="767374" cy="767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16C5B-C2A9-4FD2-82AA-FD3FD9176403}">
      <dsp:nvSpPr>
        <dsp:cNvPr id="0" name=""/>
        <dsp:cNvSpPr/>
      </dsp:nvSpPr>
      <dsp:spPr>
        <a:xfrm>
          <a:off x="816755" y="1407519"/>
          <a:ext cx="7919658" cy="613899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28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2. Одышка (после любой физической активности);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816755" y="1407519"/>
        <a:ext cx="7919658" cy="613899"/>
      </dsp:txXfrm>
    </dsp:sp>
    <dsp:sp modelId="{29641510-AE48-4FF7-A905-63B93C2E597B}">
      <dsp:nvSpPr>
        <dsp:cNvPr id="0" name=""/>
        <dsp:cNvSpPr/>
      </dsp:nvSpPr>
      <dsp:spPr>
        <a:xfrm>
          <a:off x="447085" y="1252540"/>
          <a:ext cx="767374" cy="767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EF92B-05F8-49FC-888F-65A6FBE3D07A}">
      <dsp:nvSpPr>
        <dsp:cNvPr id="0" name=""/>
        <dsp:cNvSpPr/>
      </dsp:nvSpPr>
      <dsp:spPr>
        <a:xfrm>
          <a:off x="965787" y="2249832"/>
          <a:ext cx="7784643" cy="613899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28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3. Слабость;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65787" y="2249832"/>
        <a:ext cx="7784643" cy="613899"/>
      </dsp:txXfrm>
    </dsp:sp>
    <dsp:sp modelId="{E8A9B374-8F32-4689-A7B5-6E51D8E68DC5}">
      <dsp:nvSpPr>
        <dsp:cNvPr id="0" name=""/>
        <dsp:cNvSpPr/>
      </dsp:nvSpPr>
      <dsp:spPr>
        <a:xfrm>
          <a:off x="582100" y="2173095"/>
          <a:ext cx="767374" cy="767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D2F9F-259B-42CC-9270-ED744E721BC7}">
      <dsp:nvSpPr>
        <dsp:cNvPr id="0" name=""/>
        <dsp:cNvSpPr/>
      </dsp:nvSpPr>
      <dsp:spPr>
        <a:xfrm>
          <a:off x="830772" y="3170387"/>
          <a:ext cx="7919658" cy="613899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28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4. Тахикардия;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830772" y="3170387"/>
        <a:ext cx="7919658" cy="613899"/>
      </dsp:txXfrm>
    </dsp:sp>
    <dsp:sp modelId="{0DB4D9FE-95B3-4906-9C0F-DC3A38274D85}">
      <dsp:nvSpPr>
        <dsp:cNvPr id="0" name=""/>
        <dsp:cNvSpPr/>
      </dsp:nvSpPr>
      <dsp:spPr>
        <a:xfrm>
          <a:off x="447085" y="3093650"/>
          <a:ext cx="767374" cy="767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2FB73-9E8B-4F8D-806B-B3024F68DF75}">
      <dsp:nvSpPr>
        <dsp:cNvPr id="0" name=""/>
        <dsp:cNvSpPr/>
      </dsp:nvSpPr>
      <dsp:spPr>
        <a:xfrm>
          <a:off x="390870" y="4090942"/>
          <a:ext cx="8359560" cy="61389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28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5. Головокружение.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90870" y="4090942"/>
        <a:ext cx="8359560" cy="613899"/>
      </dsp:txXfrm>
    </dsp:sp>
    <dsp:sp modelId="{881E0324-18DF-48A4-AA64-0EA72661E62D}">
      <dsp:nvSpPr>
        <dsp:cNvPr id="0" name=""/>
        <dsp:cNvSpPr/>
      </dsp:nvSpPr>
      <dsp:spPr>
        <a:xfrm>
          <a:off x="7183" y="4014204"/>
          <a:ext cx="767374" cy="767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1F6C3-C863-4078-8D48-EA0F2741E2DC}">
      <dsp:nvSpPr>
        <dsp:cNvPr id="0" name=""/>
        <dsp:cNvSpPr/>
      </dsp:nvSpPr>
      <dsp:spPr>
        <a:xfrm>
          <a:off x="0" y="0"/>
          <a:ext cx="4401223" cy="3970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После коррекции порока практически у всех пациентов выявляется </a:t>
          </a:r>
          <a:r>
            <a:rPr lang="ru-RU" sz="2000" u="sng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полная блокада правой ножки пучка Гиса</a:t>
          </a:r>
          <a:r>
            <a:rPr lang="ru-RU" sz="20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Этот ЭКГ-признак возникает вследствие травмы проводящих путей на трех уровнях: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в проксимальной части узла, которая располагается вдоль края ДМЖП,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в области промежуточного пучка и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в периферической его части, расположенной в париетальной стенке ПЖ</a:t>
          </a:r>
        </a:p>
      </dsp:txBody>
      <dsp:txXfrm>
        <a:off x="116278" y="116278"/>
        <a:ext cx="4168667" cy="3737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980AE-3F20-4926-A6EA-EBE65E7E087A}">
      <dsp:nvSpPr>
        <dsp:cNvPr id="0" name=""/>
        <dsp:cNvSpPr/>
      </dsp:nvSpPr>
      <dsp:spPr>
        <a:xfrm>
          <a:off x="-4752307" y="-728423"/>
          <a:ext cx="5660474" cy="5660474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865B7-84A6-41A4-9D26-C028C2011953}">
      <dsp:nvSpPr>
        <dsp:cNvPr id="0" name=""/>
        <dsp:cNvSpPr/>
      </dsp:nvSpPr>
      <dsp:spPr>
        <a:xfrm>
          <a:off x="584081" y="420362"/>
          <a:ext cx="9609039" cy="8407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73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У детей с ВПС тетрада </a:t>
          </a:r>
          <a:r>
            <a:rPr lang="ru-RU" sz="24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Фалло</a:t>
          </a: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 выявляется при рождении в среднем в 6,5% наблюдений, 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84081" y="420362"/>
        <a:ext cx="9609039" cy="840725"/>
      </dsp:txXfrm>
    </dsp:sp>
    <dsp:sp modelId="{EAFD12A3-B9D9-4393-B5B7-6C1AEBEFD8FE}">
      <dsp:nvSpPr>
        <dsp:cNvPr id="0" name=""/>
        <dsp:cNvSpPr/>
      </dsp:nvSpPr>
      <dsp:spPr>
        <a:xfrm>
          <a:off x="58628" y="315272"/>
          <a:ext cx="1050906" cy="1050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E1C13-8163-4E3D-8F67-65212F94791C}">
      <dsp:nvSpPr>
        <dsp:cNvPr id="0" name=""/>
        <dsp:cNvSpPr/>
      </dsp:nvSpPr>
      <dsp:spPr>
        <a:xfrm>
          <a:off x="889685" y="1681450"/>
          <a:ext cx="9303435" cy="84072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73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а по достижении 2-х лет - в 15-20%.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889685" y="1681450"/>
        <a:ext cx="9303435" cy="840725"/>
      </dsp:txXfrm>
    </dsp:sp>
    <dsp:sp modelId="{4A6114A7-88C0-4424-B9DC-76306AC25A2B}">
      <dsp:nvSpPr>
        <dsp:cNvPr id="0" name=""/>
        <dsp:cNvSpPr/>
      </dsp:nvSpPr>
      <dsp:spPr>
        <a:xfrm>
          <a:off x="364231" y="1576360"/>
          <a:ext cx="1050906" cy="1050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E1421-DF02-4D9F-A143-8F7E39F20C0E}">
      <dsp:nvSpPr>
        <dsp:cNvPr id="0" name=""/>
        <dsp:cNvSpPr/>
      </dsp:nvSpPr>
      <dsp:spPr>
        <a:xfrm>
          <a:off x="584081" y="2942538"/>
          <a:ext cx="9609039" cy="84072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732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В кардиологии тетрада </a:t>
          </a:r>
          <a:r>
            <a:rPr lang="ru-RU" sz="24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Фалло</a:t>
          </a: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 встречается в 7-10 % случаев среди всех ВПС и составляет половину всех пороков </a:t>
          </a:r>
          <a:r>
            <a:rPr lang="ru-RU" sz="24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цианотического</a:t>
          </a:r>
          <a:r>
            <a:rPr lang="ru-RU" sz="2400" kern="1200" dirty="0">
              <a:solidFill>
                <a:schemeClr val="tx1">
                  <a:lumMod val="85000"/>
                  <a:lumOff val="15000"/>
                </a:schemeClr>
              </a:solidFill>
            </a:rPr>
            <a:t> типа.</a:t>
          </a:r>
          <a:endParaRPr lang="x-none" sz="24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84081" y="2942538"/>
        <a:ext cx="9609039" cy="840725"/>
      </dsp:txXfrm>
    </dsp:sp>
    <dsp:sp modelId="{8799FD9D-60B9-42F2-B566-3D51854B45FE}">
      <dsp:nvSpPr>
        <dsp:cNvPr id="0" name=""/>
        <dsp:cNvSpPr/>
      </dsp:nvSpPr>
      <dsp:spPr>
        <a:xfrm>
          <a:off x="58628" y="2837448"/>
          <a:ext cx="1050906" cy="1050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E4C85-4F4E-4B1C-B064-29439E89BF57}">
      <dsp:nvSpPr>
        <dsp:cNvPr id="0" name=""/>
        <dsp:cNvSpPr/>
      </dsp:nvSpPr>
      <dsp:spPr>
        <a:xfrm>
          <a:off x="404834" y="389377"/>
          <a:ext cx="1542413" cy="154241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916C03C-82DC-4E47-A53C-716D25B2C2E1}">
      <dsp:nvSpPr>
        <dsp:cNvPr id="0" name=""/>
        <dsp:cNvSpPr/>
      </dsp:nvSpPr>
      <dsp:spPr>
        <a:xfrm>
          <a:off x="68422" y="168866"/>
          <a:ext cx="10445419" cy="1913009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solidFill>
                <a:srgbClr val="002060"/>
              </a:solidFill>
            </a:rPr>
            <a:t>Основная причина ВПС тетрады </a:t>
          </a:r>
          <a:r>
            <a:rPr lang="ru-RU" sz="2800" b="0" i="0" kern="1200" dirty="0" err="1">
              <a:solidFill>
                <a:srgbClr val="002060"/>
              </a:solidFill>
            </a:rPr>
            <a:t>Фалло</a:t>
          </a:r>
          <a:r>
            <a:rPr lang="ru-RU" sz="2800" b="0" i="0" kern="1200" dirty="0">
              <a:solidFill>
                <a:srgbClr val="002060"/>
              </a:solidFill>
            </a:rPr>
            <a:t> заключается в</a:t>
          </a:r>
          <a:br>
            <a:rPr lang="ru-RU" sz="2800" b="0" i="0" kern="1200" dirty="0">
              <a:solidFill>
                <a:srgbClr val="002060"/>
              </a:solidFill>
            </a:rPr>
          </a:br>
          <a:r>
            <a:rPr lang="ru-RU" sz="2800" b="0" i="0" kern="1200" dirty="0">
              <a:solidFill>
                <a:srgbClr val="002060"/>
              </a:solidFill>
            </a:rPr>
            <a:t>нарушении процессов эмбриогенеза </a:t>
          </a:r>
          <a:r>
            <a:rPr lang="ru-RU" sz="2800" b="0" i="0" kern="1200" dirty="0">
              <a:solidFill>
                <a:srgbClr val="002060"/>
              </a:solidFill>
              <a:highlight>
                <a:srgbClr val="FFFF00"/>
              </a:highlight>
            </a:rPr>
            <a:t>в области артериального ствола.</a:t>
          </a:r>
          <a:endParaRPr lang="x-none" sz="28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161807" y="262251"/>
        <a:ext cx="10258649" cy="17262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2CF14-EAC1-4A26-A6DE-7DE7C23B18F6}">
      <dsp:nvSpPr>
        <dsp:cNvPr id="0" name=""/>
        <dsp:cNvSpPr/>
      </dsp:nvSpPr>
      <dsp:spPr>
        <a:xfrm rot="16200000">
          <a:off x="-1317768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25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>
                  <a:lumMod val="75000"/>
                  <a:lumOff val="25000"/>
                </a:schemeClr>
              </a:solidFill>
            </a:rPr>
            <a:t>1.бледная форма;</a:t>
          </a:r>
          <a:endParaRPr lang="x-none" sz="2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2027" y="925654"/>
        <a:ext cx="1988680" cy="2776963"/>
      </dsp:txXfrm>
    </dsp:sp>
    <dsp:sp modelId="{F0D6C50D-B49E-4092-8611-60DF65648106}">
      <dsp:nvSpPr>
        <dsp:cNvPr id="0" name=""/>
        <dsp:cNvSpPr/>
      </dsp:nvSpPr>
      <dsp:spPr>
        <a:xfrm rot="16200000">
          <a:off x="820062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25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>
                  <a:lumMod val="75000"/>
                  <a:lumOff val="25000"/>
                </a:schemeClr>
              </a:solidFill>
            </a:rPr>
            <a:t>2.классическая форма;</a:t>
          </a:r>
          <a:endParaRPr lang="x-none" sz="2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2139857" y="925654"/>
        <a:ext cx="1988680" cy="2776963"/>
      </dsp:txXfrm>
    </dsp:sp>
    <dsp:sp modelId="{4A376F6D-2D37-4679-B7C2-608DD0507A24}">
      <dsp:nvSpPr>
        <dsp:cNvPr id="0" name=""/>
        <dsp:cNvSpPr/>
      </dsp:nvSpPr>
      <dsp:spPr>
        <a:xfrm rot="16200000">
          <a:off x="2957894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25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>
                  <a:lumMod val="75000"/>
                  <a:lumOff val="25000"/>
                </a:schemeClr>
              </a:solidFill>
            </a:rPr>
            <a:t>3.с атрезией ЛА (крайняя форма); </a:t>
          </a:r>
          <a:endParaRPr lang="x-none" sz="2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4277689" y="925654"/>
        <a:ext cx="1988680" cy="2776963"/>
      </dsp:txXfrm>
    </dsp:sp>
    <dsp:sp modelId="{1F4E74B2-A4CC-4A7E-800B-6124013E302C}">
      <dsp:nvSpPr>
        <dsp:cNvPr id="0" name=""/>
        <dsp:cNvSpPr/>
      </dsp:nvSpPr>
      <dsp:spPr>
        <a:xfrm rot="16200000">
          <a:off x="5095725" y="1319795"/>
          <a:ext cx="4628271" cy="1988680"/>
        </a:xfrm>
        <a:prstGeom prst="flowChartManualOperati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25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>
                  <a:lumMod val="75000"/>
                  <a:lumOff val="25000"/>
                </a:schemeClr>
              </a:solidFill>
            </a:rPr>
            <a:t>4.с агенезией легочного клапана</a:t>
          </a:r>
          <a:endParaRPr lang="x-none" sz="2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6415520" y="925654"/>
        <a:ext cx="1988680" cy="2776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02933-0A8C-49E8-BF1D-E9259B270784}">
      <dsp:nvSpPr>
        <dsp:cNvPr id="0" name=""/>
        <dsp:cNvSpPr/>
      </dsp:nvSpPr>
      <dsp:spPr>
        <a:xfrm rot="16200000">
          <a:off x="-1617625" y="1618590"/>
          <a:ext cx="5744438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пиковое систолическое давление в обоих желудочках одинаковое;</a:t>
          </a:r>
          <a:endParaRPr lang="x-none" sz="2400" kern="1200" dirty="0">
            <a:highlight>
              <a:srgbClr val="FFFF00"/>
            </a:highlight>
          </a:endParaRPr>
        </a:p>
      </dsp:txBody>
      <dsp:txXfrm rot="5400000">
        <a:off x="965" y="1148888"/>
        <a:ext cx="2507257" cy="3446662"/>
      </dsp:txXfrm>
    </dsp:sp>
    <dsp:sp modelId="{A5C37CE9-008F-4CDE-A365-B7BAB9B3FBC2}">
      <dsp:nvSpPr>
        <dsp:cNvPr id="0" name=""/>
        <dsp:cNvSpPr/>
      </dsp:nvSpPr>
      <dsp:spPr>
        <a:xfrm rot="16200000">
          <a:off x="1077676" y="1618590"/>
          <a:ext cx="5744438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направление и величина сброса на уровне дефекта зависят от степени выраженности СЛА; </a:t>
          </a:r>
          <a:endParaRPr lang="x-none" sz="2400" kern="1200" dirty="0">
            <a:highlight>
              <a:srgbClr val="FFFF00"/>
            </a:highlight>
          </a:endParaRPr>
        </a:p>
      </dsp:txBody>
      <dsp:txXfrm rot="5400000">
        <a:off x="2696266" y="1148888"/>
        <a:ext cx="2507257" cy="3446662"/>
      </dsp:txXfrm>
    </dsp:sp>
    <dsp:sp modelId="{54B12F24-C11B-4041-A669-B0C6203C11AB}">
      <dsp:nvSpPr>
        <dsp:cNvPr id="0" name=""/>
        <dsp:cNvSpPr/>
      </dsp:nvSpPr>
      <dsp:spPr>
        <a:xfrm rot="16200000">
          <a:off x="3772978" y="1618590"/>
          <a:ext cx="5744438" cy="250725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- поскольку давление в ПЖ возрастает медленнее, чем в ЛЖ, в ранней систоле происходит небольшое шунтирование слева-направо …</a:t>
          </a:r>
          <a:endParaRPr lang="x-none" sz="2400" kern="1200" dirty="0">
            <a:highlight>
              <a:srgbClr val="FFFF00"/>
            </a:highlight>
          </a:endParaRPr>
        </a:p>
      </dsp:txBody>
      <dsp:txXfrm rot="5400000">
        <a:off x="5391568" y="1148888"/>
        <a:ext cx="2507257" cy="34466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EEDF4-110C-4B57-8147-22B132E3D4AB}">
      <dsp:nvSpPr>
        <dsp:cNvPr id="0" name=""/>
        <dsp:cNvSpPr/>
      </dsp:nvSpPr>
      <dsp:spPr>
        <a:xfrm>
          <a:off x="207347" y="912"/>
          <a:ext cx="2877144" cy="17262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!!! Даже у больных с тяжелым стенозом легочной артерии.</a:t>
          </a:r>
          <a:endParaRPr lang="x-none" sz="2500" kern="1200" dirty="0">
            <a:solidFill>
              <a:srgbClr val="C00000"/>
            </a:solidFill>
          </a:endParaRPr>
        </a:p>
      </dsp:txBody>
      <dsp:txXfrm>
        <a:off x="207347" y="912"/>
        <a:ext cx="2877144" cy="17262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D5B08-95B6-4631-B86A-FFB0DB111042}">
      <dsp:nvSpPr>
        <dsp:cNvPr id="0" name=""/>
        <dsp:cNvSpPr/>
      </dsp:nvSpPr>
      <dsp:spPr>
        <a:xfrm>
          <a:off x="4019332" y="192"/>
          <a:ext cx="6181007" cy="1491355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</a:rPr>
            <a:t>исключительно лево-правый сброс крови на уровне желудочков и объем легочного кровотока выше системного;</a:t>
          </a: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19332" y="186611"/>
        <a:ext cx="5621749" cy="1118517"/>
      </dsp:txXfrm>
    </dsp:sp>
    <dsp:sp modelId="{D5AAF4AF-27F5-41A4-B979-71EC555D582D}">
      <dsp:nvSpPr>
        <dsp:cNvPr id="0" name=""/>
        <dsp:cNvSpPr/>
      </dsp:nvSpPr>
      <dsp:spPr>
        <a:xfrm>
          <a:off x="90416" y="290247"/>
          <a:ext cx="3928915" cy="9112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При умеренно выраженном СЛА: </a:t>
          </a:r>
          <a:endParaRPr lang="x-none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899" y="334730"/>
        <a:ext cx="3839949" cy="822279"/>
      </dsp:txXfrm>
    </dsp:sp>
    <dsp:sp modelId="{1BE0E3BA-5013-4B58-B848-5A2EB4DAC94E}">
      <dsp:nvSpPr>
        <dsp:cNvPr id="0" name=""/>
        <dsp:cNvSpPr/>
      </dsp:nvSpPr>
      <dsp:spPr>
        <a:xfrm>
          <a:off x="4080737" y="1616817"/>
          <a:ext cx="6174453" cy="1252692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</a:rPr>
            <a:t>легочное и системное сопротивление почти равны, поэтому сброс крови двунаправленный;</a:t>
          </a: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x-none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80737" y="1773404"/>
        <a:ext cx="5704694" cy="939519"/>
      </dsp:txXfrm>
    </dsp:sp>
    <dsp:sp modelId="{29FCAF10-50DA-4442-85F8-2C5752A56FF4}">
      <dsp:nvSpPr>
        <dsp:cNvPr id="0" name=""/>
        <dsp:cNvSpPr/>
      </dsp:nvSpPr>
      <dsp:spPr>
        <a:xfrm>
          <a:off x="35564" y="1842126"/>
          <a:ext cx="4045172" cy="8020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При более выраженном СЛА:</a:t>
          </a:r>
          <a:endParaRPr lang="x-none" sz="2400" kern="1200" dirty="0"/>
        </a:p>
      </dsp:txBody>
      <dsp:txXfrm>
        <a:off x="74718" y="1881280"/>
        <a:ext cx="3966864" cy="7237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D5B08-95B6-4631-B86A-FFB0DB111042}">
      <dsp:nvSpPr>
        <dsp:cNvPr id="0" name=""/>
        <dsp:cNvSpPr/>
      </dsp:nvSpPr>
      <dsp:spPr>
        <a:xfrm>
          <a:off x="4199575" y="204547"/>
          <a:ext cx="6436357" cy="2047219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</a:rPr>
            <a:t>направление сброса крови — справа налево, с обедненным легочным кровотоком. При этом легочный венозный возврат также уменьшен и большая часть крови попадает в аорту из ПЖ, что обусловливает 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rPr>
            <a:t>низкий уровень оксигенации. </a:t>
          </a:r>
          <a:endParaRPr lang="x-none" sz="2000" b="1" kern="1200" dirty="0">
            <a:solidFill>
              <a:schemeClr val="accent6">
                <a:lumMod val="50000"/>
              </a:schemeClr>
            </a:solidFill>
            <a:highlight>
              <a:srgbClr val="FFFF00"/>
            </a:highlight>
          </a:endParaRPr>
        </a:p>
      </dsp:txBody>
      <dsp:txXfrm>
        <a:off x="4199575" y="460449"/>
        <a:ext cx="5668650" cy="1535415"/>
      </dsp:txXfrm>
    </dsp:sp>
    <dsp:sp modelId="{D5AAF4AF-27F5-41A4-B979-71EC555D582D}">
      <dsp:nvSpPr>
        <dsp:cNvPr id="0" name=""/>
        <dsp:cNvSpPr/>
      </dsp:nvSpPr>
      <dsp:spPr>
        <a:xfrm>
          <a:off x="4264" y="650426"/>
          <a:ext cx="4191046" cy="95091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 случае выраженной обструкции выводного тракта ПЖ:</a:t>
          </a:r>
          <a:endParaRPr lang="x-none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4" y="696846"/>
        <a:ext cx="4098206" cy="8580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1F6C3-C863-4078-8D48-EA0F2741E2DC}">
      <dsp:nvSpPr>
        <dsp:cNvPr id="0" name=""/>
        <dsp:cNvSpPr/>
      </dsp:nvSpPr>
      <dsp:spPr>
        <a:xfrm>
          <a:off x="592083" y="1132940"/>
          <a:ext cx="5196578" cy="137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Характерным ЭКГ-признаком тетрады </a:t>
          </a:r>
          <a:r>
            <a:rPr lang="ru-RU" sz="2400" kern="1200" dirty="0" err="1"/>
            <a:t>Фалло</a:t>
          </a:r>
          <a:r>
            <a:rPr lang="ru-RU" sz="2400" kern="1200" dirty="0"/>
            <a:t> является отклонение ЭОС вправо вследствие ГПЖ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2318" y="1173175"/>
        <a:ext cx="5116108" cy="1293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E61DD-FEBB-4939-A014-2F7FB950C248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0E68B-3711-43BF-881E-BE60CA83F70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795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248-414C-4817-A7F1-D3C6C967256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873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AE248-414C-4817-A7F1-D3C6C967256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218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A02E-F853-6EFF-4638-8C7867BBE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841A89-BA37-CFD1-BEDF-D4FDCE959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C3159-B53D-990A-E4AD-DD416190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AA9B9-A1ED-AF91-52A9-7AFE72AB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0C6249-EBC6-ED03-A506-57C298B4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211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956C4-5C05-2B60-BA8F-0AEE90DA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F30D9-DE83-9E40-A4ED-023639FC5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CEE9E7-EDED-F2D6-9889-8B40EDC2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23D03-445C-603B-87E8-E515E246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C5993F-BB00-2D0E-88D9-925AE45F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875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7281A-B6DB-9E95-AD14-D301CBF0E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F128A4-EC1A-395F-AE0A-F8D62030F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5E7EF-AAD0-40ED-92F5-946A23E0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E9846-164A-B832-9896-68D076A8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1321AD-FDE3-ACDE-C3A8-4ED1CE1B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3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C068A-CB9E-DBD5-B717-33DC4007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E75B2-36B6-3B0A-EDEA-E3A5F3226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C4731-E84D-987E-8F31-3520A65B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F6A4B-7E49-2F36-8024-AA5E4C59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E2AD6-950D-23EA-84C0-E35EDA1B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765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D8F52-7EA9-C4A5-ACEA-4050BBAA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765AE2-6B51-BF0F-44FF-2885F5392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728F99-7DD3-506D-CDD3-B594A916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36FD7-6565-8D2D-FA30-8C8F589A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AED76-DE25-BBBA-DD46-BDB5ED3D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10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60E24-2FD1-B9D3-0FD6-62A6338A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E6C63-82A0-8E05-F460-25EB9F517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2061B8-EDA7-2F2B-62E8-177C441B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C6BC3-ED12-E10C-D5BA-027260B2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265DD4-0FE2-4300-0D32-9C6B4187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0D8D7-FCD4-1E82-AB3A-7AD7ADD9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468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657ED-0598-5892-0A3D-039F5D75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CB2ECB-3B4B-793D-DF12-D3988972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AA342D-23EE-67E2-0167-8D55837C4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3D89B4-D9DE-64E9-3C18-02032ACE6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F5DEA8-5571-B951-DBF8-306CE02B3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41EFAB-67B2-4723-250A-41144AB3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11D86A-7F0B-4574-F42C-28E5ADB7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4064DF-A0CF-CD3A-7F99-02A8662E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296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6182F-5384-EDAB-9276-25D92C3B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90336B-5057-A67A-2FCE-B5BE57E8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3C76CB-FC21-410A-D880-07EFDE9B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81FE47-94A2-48A9-ED15-9CC8A31B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10EEDD-92E0-C766-E722-A3300932E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D8726F-99D5-B0AD-E5A9-FF31F751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328E2B-9351-E154-2E30-A430514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692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A20A3-E467-32D5-BF31-5580725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7560D-5A03-00AA-1ED8-D99165C4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238526-2F9E-AA9B-5A5C-3E70B80CC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23997-D360-466E-324C-1323A718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9E0221-E4BC-E578-7E0F-29C135C7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FBC6B4-D4E3-F415-5E55-AA841FD0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171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64DB-219D-CD1B-E6A0-9E3747ED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C5D54A-1287-FC1A-D14D-458C2D8C5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BC70A0-1D67-6208-0D8F-215E1C089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9718E-CF5F-80A9-5D2A-BBEBC7D8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75E00E-C224-EA5C-1F39-374A4AA3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134C96-586F-6054-2098-F4A22F6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475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486C9-C805-1BE1-12E9-3D756EAF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C1F5A-1B16-2B22-B3B8-CD4B7D944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2B71C9-8B80-A3D3-F869-6967C3418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31E13-EF6E-4063-99BA-94C9D2F8F6EC}" type="datetimeFigureOut">
              <a:rPr lang="x-none" smtClean="0"/>
              <a:t>12/10/2024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AAD8B-7704-AABD-1697-64E0CDF7E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DABF4-7350-9359-6CDE-571C904C3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8AA1-FCE0-42B2-A92A-5173FC0B01D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0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52768410_1173" TargetMode="External"/><Relationship Id="rId3" Type="http://schemas.openxmlformats.org/officeDocument/2006/relationships/diagramLayout" Target="../diagrams/layout10.xml"/><Relationship Id="rId7" Type="http://schemas.openxmlformats.org/officeDocument/2006/relationships/image" Target="../media/image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lideshow/tetralogy-of-fallot-dr-akif-baig/254030814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&#1050;&#1072;&#1088;&#1076;&#1080;&#1086;&#1083;&#1086;&#1075;&#1080;&#1103;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sfigurementsmylene.blogspot.com/2013/04/barabannie-palochki.html" TargetMode="Externa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jMTuP4P5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tcvs.org/article/S0022-5223(10)00682-3/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eases.medelement.com/disease/&#1076;&#1077;&#1092;&#1077;&#1082;&#1090;-&#1084;&#1077;&#1078;&#1078;&#1077;&#1083;&#1091;&#1076;&#1086;&#1095;&#1082;&#1086;&#1074;&#1086;&#1081;-&#1087;&#1077;&#1088;&#1077;&#1075;&#1086;&#1088;&#1086;&#1076;&#1082;&#1080;-2018/16037" TargetMode="External"/><Relationship Id="rId2" Type="http://schemas.openxmlformats.org/officeDocument/2006/relationships/hyperlink" Target="https://cyberleninka.ru/article/n/sovremennye-metody-vyyavleniya-defekta-mezhzheludochkovoy-peregorodki-serdtsa-cheloveka-u-detey-i-novorozhdennyh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osti.kg/stati_patsientam/42-tetrada-fallo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cyberleninka.ru/article/n/sovremennye-metody-vyyavleniya-defekta-mezhzheludochkovoy-peregorodki-serdtsa-cheloveka-u-detey-i-novorozhdennyh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qXN2MUPv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qXN2MUPv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597EF-9930-A61E-D446-AD52B4C21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0"/>
            <a:ext cx="9701455" cy="6858000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79CC0724-ECA3-D0F3-C307-0B6638CCDF89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675347"/>
            <a:ext cx="2019300" cy="129284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90815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36" y="1674055"/>
            <a:ext cx="9825110" cy="39824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x-none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FB83F27-8D1C-5E01-B6FC-6A96A4863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967374"/>
              </p:ext>
            </p:extLst>
          </p:nvPr>
        </p:nvGraphicFramePr>
        <p:xfrm>
          <a:off x="512688" y="745586"/>
          <a:ext cx="7899791" cy="5744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3641A3-3FC0-B11D-2B0B-EF7271E90639}"/>
              </a:ext>
            </a:extLst>
          </p:cNvPr>
          <p:cNvSpPr/>
          <p:nvPr/>
        </p:nvSpPr>
        <p:spPr>
          <a:xfrm>
            <a:off x="3013490" y="5886878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2009, 384с.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47A5698-BD4E-7D07-CB60-2CE545C41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943754"/>
              </p:ext>
            </p:extLst>
          </p:nvPr>
        </p:nvGraphicFramePr>
        <p:xfrm>
          <a:off x="8314007" y="2745415"/>
          <a:ext cx="3291839" cy="172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DDC0047-2047-B799-E011-B087C7BCCE08}"/>
              </a:ext>
            </a:extLst>
          </p:cNvPr>
          <p:cNvGrpSpPr/>
          <p:nvPr/>
        </p:nvGrpSpPr>
        <p:grpSpPr>
          <a:xfrm>
            <a:off x="2152357" y="113258"/>
            <a:ext cx="8426547" cy="872033"/>
            <a:chOff x="464233" y="2243644"/>
            <a:chExt cx="6499273" cy="61992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60383C1-F690-1B5C-54D1-ED840E2FC18F}"/>
                </a:ext>
              </a:extLst>
            </p:cNvPr>
            <p:cNvSpPr/>
            <p:nvPr/>
          </p:nvSpPr>
          <p:spPr>
            <a:xfrm>
              <a:off x="464233" y="2243644"/>
              <a:ext cx="6499273" cy="619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id="{F93CAFF6-FA10-670E-B925-CFEBE2D0D989}"/>
                </a:ext>
              </a:extLst>
            </p:cNvPr>
            <p:cNvSpPr txBox="1"/>
            <p:nvPr/>
          </p:nvSpPr>
          <p:spPr>
            <a:xfrm>
              <a:off x="494495" y="2273906"/>
              <a:ext cx="6438749" cy="559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5657" tIns="0" rIns="245657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Гемодинамика при наличии большого ДМЖП</a:t>
              </a:r>
              <a:endParaRPr lang="x-none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56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7879-669E-C541-C249-233EB7AEA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4D48441-F8E1-07C5-9530-207A9D1637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702430"/>
              </p:ext>
            </p:extLst>
          </p:nvPr>
        </p:nvGraphicFramePr>
        <p:xfrm>
          <a:off x="963398" y="1533379"/>
          <a:ext cx="10290756" cy="2869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1">
            <a:extLst>
              <a:ext uri="{FF2B5EF4-FFF2-40B4-BE49-F238E27FC236}">
                <a16:creationId xmlns:a16="http://schemas.microsoft.com/office/drawing/2014/main" id="{15598945-7516-F74A-0856-832FC7C1B2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137152"/>
              </p:ext>
            </p:extLst>
          </p:nvPr>
        </p:nvGraphicFramePr>
        <p:xfrm>
          <a:off x="1001419" y="4056958"/>
          <a:ext cx="10635933" cy="225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BBE5A08-E316-4D95-52B7-1E3183693609}"/>
              </a:ext>
            </a:extLst>
          </p:cNvPr>
          <p:cNvGrpSpPr/>
          <p:nvPr/>
        </p:nvGrpSpPr>
        <p:grpSpPr>
          <a:xfrm>
            <a:off x="548640" y="253217"/>
            <a:ext cx="10948035" cy="942537"/>
            <a:chOff x="434691" y="-73039"/>
            <a:chExt cx="6085683" cy="87192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4417D5C-8E51-9A41-15D4-164946AA211B}"/>
                </a:ext>
              </a:extLst>
            </p:cNvPr>
            <p:cNvSpPr/>
            <p:nvPr/>
          </p:nvSpPr>
          <p:spPr>
            <a:xfrm>
              <a:off x="434691" y="60881"/>
              <a:ext cx="6085683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40A00419-3A37-44FA-5DAA-21F5173F1458}"/>
                </a:ext>
              </a:extLst>
            </p:cNvPr>
            <p:cNvSpPr txBox="1"/>
            <p:nvPr/>
          </p:nvSpPr>
          <p:spPr>
            <a:xfrm>
              <a:off x="449724" y="-73039"/>
              <a:ext cx="6034624" cy="835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024" tIns="0" rIns="230024" bIns="0" numCol="1" spcCol="1270" anchor="ctr" anchorCtr="0">
              <a:noAutofit/>
            </a:bodyPr>
            <a:lstStyle/>
            <a:p>
              <a:pPr marL="0" lvl="0" indent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Гемодинамика также зависит от выраженности стеноза легочной артерии</a:t>
              </a:r>
              <a:endParaRPr lang="x-none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247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387409"/>
              </p:ext>
            </p:extLst>
          </p:nvPr>
        </p:nvGraphicFramePr>
        <p:xfrm>
          <a:off x="190119" y="301971"/>
          <a:ext cx="8715436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39F6B87-0B0E-6613-1045-EFD788C598DD}"/>
              </a:ext>
            </a:extLst>
          </p:cNvPr>
          <p:cNvGrpSpPr/>
          <p:nvPr/>
        </p:nvGrpSpPr>
        <p:grpSpPr>
          <a:xfrm rot="195523">
            <a:off x="6794696" y="2061853"/>
            <a:ext cx="580721" cy="639145"/>
            <a:chOff x="3606189" y="1342397"/>
            <a:chExt cx="701899" cy="821089"/>
          </a:xfrm>
        </p:grpSpPr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5E789D6F-8756-7B0F-6C87-8E9E9FD759B8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трелка: вправо 4">
              <a:extLst>
                <a:ext uri="{FF2B5EF4-FFF2-40B4-BE49-F238E27FC236}">
                  <a16:creationId xmlns:a16="http://schemas.microsoft.com/office/drawing/2014/main" id="{805DBE86-A3D5-FCD7-75DE-548B1CAD96E2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FFD3963-B37A-5131-4574-30E7A6604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833" y="549275"/>
            <a:ext cx="2862598" cy="37628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10151F-1DF5-C584-A94C-BCA06C500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273" y="3017909"/>
            <a:ext cx="4521214" cy="249679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D65EC2AF-A92A-7A06-F08C-49231E4B3E8B}"/>
              </a:ext>
            </a:extLst>
          </p:cNvPr>
          <p:cNvSpPr/>
          <p:nvPr/>
        </p:nvSpPr>
        <p:spPr>
          <a:xfrm rot="5153202" flipV="1">
            <a:off x="1055487" y="3429209"/>
            <a:ext cx="280533" cy="2176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8E31DAF-960B-C5F8-209F-F1CFD2A066E0}"/>
              </a:ext>
            </a:extLst>
          </p:cNvPr>
          <p:cNvSpPr/>
          <p:nvPr/>
        </p:nvSpPr>
        <p:spPr>
          <a:xfrm rot="5153202" flipV="1">
            <a:off x="4125484" y="4937308"/>
            <a:ext cx="398320" cy="1814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E1D26F8-86C1-9EB7-64F2-5E806792F381}"/>
              </a:ext>
            </a:extLst>
          </p:cNvPr>
          <p:cNvSpPr/>
          <p:nvPr/>
        </p:nvSpPr>
        <p:spPr>
          <a:xfrm rot="5153202" flipV="1">
            <a:off x="7661768" y="2196027"/>
            <a:ext cx="540133" cy="20339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E7D4882-6DD5-2A42-F20B-3C3511501FE2}"/>
              </a:ext>
            </a:extLst>
          </p:cNvPr>
          <p:cNvSpPr/>
          <p:nvPr/>
        </p:nvSpPr>
        <p:spPr>
          <a:xfrm rot="5153202" flipV="1">
            <a:off x="9294718" y="3484285"/>
            <a:ext cx="363319" cy="1890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CB9753F-D460-4663-D9AC-C2ABE2B17F7C}"/>
              </a:ext>
            </a:extLst>
          </p:cNvPr>
          <p:cNvSpPr/>
          <p:nvPr/>
        </p:nvSpPr>
        <p:spPr>
          <a:xfrm rot="5153202" flipV="1">
            <a:off x="2476028" y="3409335"/>
            <a:ext cx="377256" cy="21283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AE28F9A-0887-F41A-29FC-FEF59B5ABB64}"/>
              </a:ext>
            </a:extLst>
          </p:cNvPr>
          <p:cNvSpPr/>
          <p:nvPr/>
        </p:nvSpPr>
        <p:spPr>
          <a:xfrm rot="5153202" flipV="1">
            <a:off x="2647743" y="4912688"/>
            <a:ext cx="301109" cy="16034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6A70967-9064-3158-7FFD-1FB116DF8BFC}"/>
              </a:ext>
            </a:extLst>
          </p:cNvPr>
          <p:cNvSpPr/>
          <p:nvPr/>
        </p:nvSpPr>
        <p:spPr>
          <a:xfrm rot="5153202" flipV="1">
            <a:off x="7737335" y="1194934"/>
            <a:ext cx="363319" cy="17603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F553BF7-6773-00A7-9C7F-7CB7350FF017}"/>
              </a:ext>
            </a:extLst>
          </p:cNvPr>
          <p:cNvSpPr/>
          <p:nvPr/>
        </p:nvSpPr>
        <p:spPr>
          <a:xfrm rot="5153202" flipV="1">
            <a:off x="7857468" y="3594481"/>
            <a:ext cx="363319" cy="1890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8EA819-8DC1-2289-C8E1-DBFC853EBD4C}"/>
              </a:ext>
            </a:extLst>
          </p:cNvPr>
          <p:cNvSpPr/>
          <p:nvPr/>
        </p:nvSpPr>
        <p:spPr>
          <a:xfrm>
            <a:off x="4650398" y="6108670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A2483-5060-1179-89C2-973B38352E1A}"/>
              </a:ext>
            </a:extLst>
          </p:cNvPr>
          <p:cNvSpPr txBox="1"/>
          <p:nvPr/>
        </p:nvSpPr>
        <p:spPr>
          <a:xfrm>
            <a:off x="5665617" y="4396041"/>
            <a:ext cx="5658875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ЭОС вправо (угол альфа более +100гр.)</a:t>
            </a:r>
          </a:p>
          <a:p>
            <a:pPr marL="0" indent="0" algn="l">
              <a:buNone/>
            </a:pP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Положит. Индекс </a:t>
            </a:r>
            <a:r>
              <a:rPr lang="ru-RU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:высокие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ІІІ,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≥17 мм 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+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V5-6 ≥10,5 мм;</a:t>
            </a:r>
          </a:p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амплитуды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D57696D-3871-D5B9-CA75-B0C8E212D6D9}"/>
              </a:ext>
            </a:extLst>
          </p:cNvPr>
          <p:cNvGrpSpPr/>
          <p:nvPr/>
        </p:nvGrpSpPr>
        <p:grpSpPr>
          <a:xfrm>
            <a:off x="2110623" y="288665"/>
            <a:ext cx="4726275" cy="738000"/>
            <a:chOff x="434691" y="3462881"/>
            <a:chExt cx="6085683" cy="73800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2687F6C-5BAD-B87D-C0F6-EF9B7723DA77}"/>
                </a:ext>
              </a:extLst>
            </p:cNvPr>
            <p:cNvSpPr/>
            <p:nvPr/>
          </p:nvSpPr>
          <p:spPr>
            <a:xfrm>
              <a:off x="434691" y="3462881"/>
              <a:ext cx="6085683" cy="7380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CB178142-745E-7822-1CE3-678D9CC2B796}"/>
                </a:ext>
              </a:extLst>
            </p:cNvPr>
            <p:cNvSpPr txBox="1"/>
            <p:nvPr/>
          </p:nvSpPr>
          <p:spPr>
            <a:xfrm>
              <a:off x="470717" y="3498907"/>
              <a:ext cx="6013631" cy="665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0024" tIns="0" rIns="230024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tx1"/>
                  </a:solidFill>
                </a:rPr>
                <a:t>ЭКГ-картина при г</a:t>
              </a:r>
              <a:r>
                <a:rPr lang="x-none" sz="2400" b="1" kern="1200" dirty="0">
                  <a:solidFill>
                    <a:schemeClr val="tx1"/>
                  </a:solidFill>
                </a:rPr>
                <a:t>ипертрофи</a:t>
              </a:r>
              <a:r>
                <a:rPr lang="ru-RU" sz="2400" b="1" dirty="0">
                  <a:solidFill>
                    <a:schemeClr val="tx1"/>
                  </a:solidFill>
                </a:rPr>
                <a:t>и</a:t>
              </a:r>
              <a:r>
                <a:rPr lang="x-none" sz="2400" b="1" kern="1200" dirty="0">
                  <a:solidFill>
                    <a:schemeClr val="tx1"/>
                  </a:solidFill>
                </a:rPr>
                <a:t> миокарда </a:t>
              </a:r>
              <a:r>
                <a:rPr lang="ru-RU" sz="2400" b="1" kern="1200" dirty="0">
                  <a:solidFill>
                    <a:schemeClr val="tx1"/>
                  </a:solidFill>
                </a:rPr>
                <a:t>ПЖ</a:t>
              </a:r>
              <a:endParaRPr lang="x-none" sz="24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90575-C0E8-687E-FA9D-50CE2F47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E00859B-26C2-4704-F15F-9362C049F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8836090"/>
              </p:ext>
            </p:extLst>
          </p:nvPr>
        </p:nvGraphicFramePr>
        <p:xfrm>
          <a:off x="3610707" y="341141"/>
          <a:ext cx="8102991" cy="6175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809BE4-F487-EDF9-331C-05F16354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t="9142" r="4591" b="12402"/>
          <a:stretch/>
        </p:blipFill>
        <p:spPr>
          <a:xfrm>
            <a:off x="831205" y="1603718"/>
            <a:ext cx="6215600" cy="3460651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FF82666-B965-EA36-3B86-428C823BFE75}"/>
              </a:ext>
            </a:extLst>
          </p:cNvPr>
          <p:cNvSpPr txBox="1">
            <a:spLocks/>
          </p:cNvSpPr>
          <p:nvPr/>
        </p:nvSpPr>
        <p:spPr>
          <a:xfrm>
            <a:off x="568716" y="260570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Рентген-картина при тетраде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endParaRPr lang="x-none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21D575-9157-4AE4-A5B7-A45CB0DD950B}"/>
              </a:ext>
            </a:extLst>
          </p:cNvPr>
          <p:cNvSpPr/>
          <p:nvPr/>
        </p:nvSpPr>
        <p:spPr>
          <a:xfrm>
            <a:off x="4650398" y="6062504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8"/>
              </a:rPr>
              <a:t>https://vk.com/wall-152768410_1173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07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A1EDB-2D3E-A840-3125-EEAA18BD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98E5C-E85E-88D0-FB71-F223E0D7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60570"/>
            <a:ext cx="10844432" cy="5774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форм тетрады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характерен цианоз,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 цианоза  зависит от формы</a:t>
            </a:r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692FE77-2923-30AD-6EB5-BF4520F9E2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819575"/>
              </p:ext>
            </p:extLst>
          </p:nvPr>
        </p:nvGraphicFramePr>
        <p:xfrm>
          <a:off x="695325" y="1266092"/>
          <a:ext cx="7871900" cy="490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0" name="Picture 4" descr="New Page 1">
            <a:extLst>
              <a:ext uri="{FF2B5EF4-FFF2-40B4-BE49-F238E27FC236}">
                <a16:creationId xmlns:a16="http://schemas.microsoft.com/office/drawing/2014/main" id="{FCCFCD90-3E3F-7F5D-67D6-1533C067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62" y="2096047"/>
            <a:ext cx="4666313" cy="30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0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9594F-A094-0102-5BF3-FF90466DA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EFAAF-5B13-AADA-2144-4159D8BB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тяжелой формы тетрады </a:t>
            </a:r>
            <a:r>
              <a:rPr lang="ru-RU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Лечение Тетрада Фалло за рубежом: цены 144 клиник, отзывы | MediGlobus">
            <a:extLst>
              <a:ext uri="{FF2B5EF4-FFF2-40B4-BE49-F238E27FC236}">
                <a16:creationId xmlns:a16="http://schemas.microsoft.com/office/drawing/2014/main" id="{F1599594-8C4B-516A-757D-3FA48998DE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7B31C962-1183-B68D-BBDB-865A8DFD2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368803"/>
              </p:ext>
            </p:extLst>
          </p:nvPr>
        </p:nvGraphicFramePr>
        <p:xfrm>
          <a:off x="1280160" y="1399100"/>
          <a:ext cx="8890782" cy="490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032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6E9F-5C0F-7372-13E6-B9AB1D5D4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856A514E-DE3A-5198-5766-7C75D5F4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0"/>
            <a:ext cx="10515600" cy="4351338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dirty="0"/>
              <a:t>Характерное положение детей старшего возраста с тетрадой </a:t>
            </a:r>
            <a:r>
              <a:rPr lang="ru-RU" dirty="0" err="1"/>
              <a:t>Фалло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после</a:t>
            </a:r>
            <a:r>
              <a:rPr lang="ru-RU" dirty="0"/>
              <a:t> нагрузки - сидя на корточках: </a:t>
            </a:r>
          </a:p>
        </p:txBody>
      </p:sp>
      <p:pic>
        <p:nvPicPr>
          <p:cNvPr id="13316" name="Picture 4" descr="8. Аннотация">
            <a:extLst>
              <a:ext uri="{FF2B5EF4-FFF2-40B4-BE49-F238E27FC236}">
                <a16:creationId xmlns:a16="http://schemas.microsoft.com/office/drawing/2014/main" id="{6EF3BAD7-5DD2-4155-467B-4B4A9050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93" y="1630402"/>
            <a:ext cx="4740812" cy="35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D7B191-E39A-0EC5-A424-A87A354B44C7}"/>
              </a:ext>
            </a:extLst>
          </p:cNvPr>
          <p:cNvSpPr/>
          <p:nvPr/>
        </p:nvSpPr>
        <p:spPr>
          <a:xfrm>
            <a:off x="4650398" y="6062504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https://www.slideshare.net/slideshow/tetralogy-of-fallot-dr-akif-baig/254030814</a:t>
            </a:r>
            <a:r>
              <a:rPr lang="ru-RU" sz="1000" i="1" dirty="0"/>
              <a:t> </a:t>
            </a:r>
          </a:p>
        </p:txBody>
      </p:sp>
      <p:sp>
        <p:nvSpPr>
          <p:cNvPr id="5" name="Выноска со стрелкой вниз 1">
            <a:extLst>
              <a:ext uri="{FF2B5EF4-FFF2-40B4-BE49-F238E27FC236}">
                <a16:creationId xmlns:a16="http://schemas.microsoft.com/office/drawing/2014/main" id="{EE7EDA86-B444-2B8A-B170-910E003956D1}"/>
              </a:ext>
            </a:extLst>
          </p:cNvPr>
          <p:cNvSpPr/>
          <p:nvPr/>
        </p:nvSpPr>
        <p:spPr>
          <a:xfrm>
            <a:off x="1378577" y="1451078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Сдавление бедренных артерий </a:t>
            </a:r>
          </a:p>
        </p:txBody>
      </p:sp>
      <p:sp>
        <p:nvSpPr>
          <p:cNvPr id="6" name="Выноска со стрелкой вниз 1">
            <a:extLst>
              <a:ext uri="{FF2B5EF4-FFF2-40B4-BE49-F238E27FC236}">
                <a16:creationId xmlns:a16="http://schemas.microsoft.com/office/drawing/2014/main" id="{461C7150-AF94-A9E2-1BC7-F90C617F47B4}"/>
              </a:ext>
            </a:extLst>
          </p:cNvPr>
          <p:cNvSpPr/>
          <p:nvPr/>
        </p:nvSpPr>
        <p:spPr>
          <a:xfrm>
            <a:off x="1376232" y="2208389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сосудистое сопротивление</a:t>
            </a:r>
          </a:p>
        </p:txBody>
      </p:sp>
      <p:sp>
        <p:nvSpPr>
          <p:cNvPr id="7" name="Выноска со стрелкой вниз 1">
            <a:extLst>
              <a:ext uri="{FF2B5EF4-FFF2-40B4-BE49-F238E27FC236}">
                <a16:creationId xmlns:a16="http://schemas.microsoft.com/office/drawing/2014/main" id="{4ECB202B-4B5D-AB9B-0A13-0D93ACE56D90}"/>
              </a:ext>
            </a:extLst>
          </p:cNvPr>
          <p:cNvSpPr/>
          <p:nvPr/>
        </p:nvSpPr>
        <p:spPr>
          <a:xfrm>
            <a:off x="1387955" y="3050105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системного АД )</a:t>
            </a:r>
          </a:p>
        </p:txBody>
      </p:sp>
      <p:sp>
        <p:nvSpPr>
          <p:cNvPr id="8" name="Выноска со стрелкой вниз 1">
            <a:extLst>
              <a:ext uri="{FF2B5EF4-FFF2-40B4-BE49-F238E27FC236}">
                <a16:creationId xmlns:a16="http://schemas.microsoft.com/office/drawing/2014/main" id="{DE165F0A-92EE-3C90-CFB5-FF3A9E4F7D16}"/>
              </a:ext>
            </a:extLst>
          </p:cNvPr>
          <p:cNvSpPr/>
          <p:nvPr/>
        </p:nvSpPr>
        <p:spPr>
          <a:xfrm>
            <a:off x="1385611" y="3849620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давления в аорте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8590430-5F91-85C4-D509-B724F7F4B6EC}"/>
              </a:ext>
            </a:extLst>
          </p:cNvPr>
          <p:cNvCxnSpPr/>
          <p:nvPr/>
        </p:nvCxnSpPr>
        <p:spPr>
          <a:xfrm flipV="1">
            <a:off x="1563711" y="2341635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71383F7-B4C3-6BC1-6A87-8F517C3B1211}"/>
              </a:ext>
            </a:extLst>
          </p:cNvPr>
          <p:cNvCxnSpPr/>
          <p:nvPr/>
        </p:nvCxnSpPr>
        <p:spPr>
          <a:xfrm flipV="1">
            <a:off x="1575434" y="3169285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183E49E-07DB-EFA7-AB4D-DD48A61428A0}"/>
              </a:ext>
            </a:extLst>
          </p:cNvPr>
          <p:cNvCxnSpPr/>
          <p:nvPr/>
        </p:nvCxnSpPr>
        <p:spPr>
          <a:xfrm flipV="1">
            <a:off x="1584812" y="3938319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Выноска со стрелкой вниз 1">
            <a:extLst>
              <a:ext uri="{FF2B5EF4-FFF2-40B4-BE49-F238E27FC236}">
                <a16:creationId xmlns:a16="http://schemas.microsoft.com/office/drawing/2014/main" id="{80C00706-49A7-5170-9124-3EFCB5C227BF}"/>
              </a:ext>
            </a:extLst>
          </p:cNvPr>
          <p:cNvSpPr/>
          <p:nvPr/>
        </p:nvSpPr>
        <p:spPr>
          <a:xfrm>
            <a:off x="1383266" y="4663201"/>
            <a:ext cx="3814599" cy="73581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давления в ЛЖ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864A96E-F039-8B3A-7E9D-47B815F9CC48}"/>
              </a:ext>
            </a:extLst>
          </p:cNvPr>
          <p:cNvCxnSpPr/>
          <p:nvPr/>
        </p:nvCxnSpPr>
        <p:spPr>
          <a:xfrm flipV="1">
            <a:off x="1559022" y="4728454"/>
            <a:ext cx="0" cy="309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Выноска со стрелкой вниз 1">
            <a:extLst>
              <a:ext uri="{FF2B5EF4-FFF2-40B4-BE49-F238E27FC236}">
                <a16:creationId xmlns:a16="http://schemas.microsoft.com/office/drawing/2014/main" id="{B7BC5250-4DCF-EEEA-376A-DEBC5726F0F1}"/>
              </a:ext>
            </a:extLst>
          </p:cNvPr>
          <p:cNvSpPr/>
          <p:nvPr/>
        </p:nvSpPr>
        <p:spPr>
          <a:xfrm>
            <a:off x="1366853" y="5467403"/>
            <a:ext cx="3826323" cy="8413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направления шунта:      лево-правый сброс </a:t>
            </a:r>
          </a:p>
        </p:txBody>
      </p:sp>
    </p:spTree>
    <p:extLst>
      <p:ext uri="{BB962C8B-B14F-4D97-AF65-F5344CB8AC3E}">
        <p14:creationId xmlns:p14="http://schemas.microsoft.com/office/powerpoint/2010/main" val="317516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FF6BA-9407-2D75-A3B5-C2013BB4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2DFBA-3563-2DC9-8123-4FF1ABF3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43546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происходит? 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1">
            <a:extLst>
              <a:ext uri="{FF2B5EF4-FFF2-40B4-BE49-F238E27FC236}">
                <a16:creationId xmlns:a16="http://schemas.microsoft.com/office/drawing/2014/main" id="{69561087-F411-6093-E110-40D478A226BB}"/>
              </a:ext>
            </a:extLst>
          </p:cNvPr>
          <p:cNvSpPr/>
          <p:nvPr/>
        </p:nvSpPr>
        <p:spPr>
          <a:xfrm>
            <a:off x="1840611" y="1149256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Резкий спазм </a:t>
            </a:r>
            <a:r>
              <a:rPr lang="ru-RU" sz="2400" dirty="0" err="1"/>
              <a:t>инфундибулярного</a:t>
            </a:r>
            <a:r>
              <a:rPr lang="ru-RU" sz="2400" dirty="0"/>
              <a:t> отдела ПЖ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">
            <a:extLst>
              <a:ext uri="{FF2B5EF4-FFF2-40B4-BE49-F238E27FC236}">
                <a16:creationId xmlns:a16="http://schemas.microsoft.com/office/drawing/2014/main" id="{613B06B4-AD50-5CD0-E747-E0D206BE87F8}"/>
              </a:ext>
            </a:extLst>
          </p:cNvPr>
          <p:cNvSpPr/>
          <p:nvPr/>
        </p:nvSpPr>
        <p:spPr>
          <a:xfrm>
            <a:off x="1894538" y="2384868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поступление всего объема венозной крови через ДМЖП в аорту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">
            <a:extLst>
              <a:ext uri="{FF2B5EF4-FFF2-40B4-BE49-F238E27FC236}">
                <a16:creationId xmlns:a16="http://schemas.microsoft.com/office/drawing/2014/main" id="{B8958307-1AB7-5246-6769-41E7DE9355C8}"/>
              </a:ext>
            </a:extLst>
          </p:cNvPr>
          <p:cNvSpPr/>
          <p:nvPr/>
        </p:nvSpPr>
        <p:spPr>
          <a:xfrm>
            <a:off x="1878126" y="3493871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усиление гипоксии ЦНС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">
            <a:extLst>
              <a:ext uri="{FF2B5EF4-FFF2-40B4-BE49-F238E27FC236}">
                <a16:creationId xmlns:a16="http://schemas.microsoft.com/office/drawing/2014/main" id="{DCA5EA46-06E1-B59D-37E9-628F66FF2BD5}"/>
              </a:ext>
            </a:extLst>
          </p:cNvPr>
          <p:cNvSpPr/>
          <p:nvPr/>
        </p:nvSpPr>
        <p:spPr>
          <a:xfrm>
            <a:off x="1849990" y="4703693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одышечно-цианотические</a:t>
            </a:r>
            <a:r>
              <a:rPr lang="ru-RU" sz="2400" dirty="0"/>
              <a:t> приступы.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4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2637-2E8F-7BB7-F025-C92094E37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9B51D-BB2F-47E3-D5FB-5C46715E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 возникновения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одышечно-цианотических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приступов: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1">
            <a:extLst>
              <a:ext uri="{FF2B5EF4-FFF2-40B4-BE49-F238E27FC236}">
                <a16:creationId xmlns:a16="http://schemas.microsoft.com/office/drawing/2014/main" id="{A580CB7C-4DD5-8FDB-F562-86058B30AABC}"/>
              </a:ext>
            </a:extLst>
          </p:cNvPr>
          <p:cNvSpPr/>
          <p:nvPr/>
        </p:nvSpPr>
        <p:spPr>
          <a:xfrm>
            <a:off x="1840611" y="1149256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потребности в кислороде в сочетании с уменьшением РаО2 и рН, и увеличением РаСО2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">
            <a:extLst>
              <a:ext uri="{FF2B5EF4-FFF2-40B4-BE49-F238E27FC236}">
                <a16:creationId xmlns:a16="http://schemas.microsoft.com/office/drawing/2014/main" id="{5B0BF8AD-F8FB-628E-99F4-E3AC8527EF96}"/>
              </a:ext>
            </a:extLst>
          </p:cNvPr>
          <p:cNvSpPr/>
          <p:nvPr/>
        </p:nvSpPr>
        <p:spPr>
          <a:xfrm>
            <a:off x="1894538" y="2384867"/>
            <a:ext cx="8354291" cy="105937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гипервентиляция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">
            <a:extLst>
              <a:ext uri="{FF2B5EF4-FFF2-40B4-BE49-F238E27FC236}">
                <a16:creationId xmlns:a16="http://schemas.microsoft.com/office/drawing/2014/main" id="{D0938399-E15B-CC75-5733-4756CA560134}"/>
              </a:ext>
            </a:extLst>
          </p:cNvPr>
          <p:cNvSpPr/>
          <p:nvPr/>
        </p:nvSpPr>
        <p:spPr>
          <a:xfrm>
            <a:off x="1878126" y="3493871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венозного возврата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">
            <a:extLst>
              <a:ext uri="{FF2B5EF4-FFF2-40B4-BE49-F238E27FC236}">
                <a16:creationId xmlns:a16="http://schemas.microsoft.com/office/drawing/2014/main" id="{C2A5A5D2-D227-14FA-CF03-777253D680B6}"/>
              </a:ext>
            </a:extLst>
          </p:cNvPr>
          <p:cNvSpPr/>
          <p:nvPr/>
        </p:nvSpPr>
        <p:spPr>
          <a:xfrm>
            <a:off x="1849990" y="4703693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право-левого шунтирования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со стрелкой вниз 1">
            <a:extLst>
              <a:ext uri="{FF2B5EF4-FFF2-40B4-BE49-F238E27FC236}">
                <a16:creationId xmlns:a16="http://schemas.microsoft.com/office/drawing/2014/main" id="{81A39283-A901-0829-A5F5-DB8C206DDF2C}"/>
              </a:ext>
            </a:extLst>
          </p:cNvPr>
          <p:cNvSpPr/>
          <p:nvPr/>
        </p:nvSpPr>
        <p:spPr>
          <a:xfrm>
            <a:off x="1849991" y="5798629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уменьшение РаО2 и рН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7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2637-2E8F-7BB7-F025-C92094E37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9B51D-BB2F-47E3-D5FB-5C46715E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435464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 возникновения </a:t>
            </a:r>
            <a:r>
              <a:rPr lang="ru-RU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одышечно-цианотических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приступов: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1">
            <a:extLst>
              <a:ext uri="{FF2B5EF4-FFF2-40B4-BE49-F238E27FC236}">
                <a16:creationId xmlns:a16="http://schemas.microsoft.com/office/drawing/2014/main" id="{A580CB7C-4DD5-8FDB-F562-86058B30AABC}"/>
              </a:ext>
            </a:extLst>
          </p:cNvPr>
          <p:cNvSpPr/>
          <p:nvPr/>
        </p:nvSpPr>
        <p:spPr>
          <a:xfrm>
            <a:off x="1840611" y="1149256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продолжающейся гипоксии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">
            <a:extLst>
              <a:ext uri="{FF2B5EF4-FFF2-40B4-BE49-F238E27FC236}">
                <a16:creationId xmlns:a16="http://schemas.microsoft.com/office/drawing/2014/main" id="{5B0BF8AD-F8FB-628E-99F4-E3AC8527EF96}"/>
              </a:ext>
            </a:extLst>
          </p:cNvPr>
          <p:cNvSpPr/>
          <p:nvPr/>
        </p:nvSpPr>
        <p:spPr>
          <a:xfrm>
            <a:off x="1894538" y="2384867"/>
            <a:ext cx="8354291" cy="105937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уменьшается сопротивление артериальной системы БКК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">
            <a:extLst>
              <a:ext uri="{FF2B5EF4-FFF2-40B4-BE49-F238E27FC236}">
                <a16:creationId xmlns:a16="http://schemas.microsoft.com/office/drawing/2014/main" id="{D0938399-E15B-CC75-5733-4756CA560134}"/>
              </a:ext>
            </a:extLst>
          </p:cNvPr>
          <p:cNvSpPr/>
          <p:nvPr/>
        </p:nvSpPr>
        <p:spPr>
          <a:xfrm>
            <a:off x="1878126" y="3493871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увеличивается сброс крови справа налево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">
            <a:extLst>
              <a:ext uri="{FF2B5EF4-FFF2-40B4-BE49-F238E27FC236}">
                <a16:creationId xmlns:a16="http://schemas.microsoft.com/office/drawing/2014/main" id="{C2A5A5D2-D227-14FA-CF03-777253D680B6}"/>
              </a:ext>
            </a:extLst>
          </p:cNvPr>
          <p:cNvSpPr/>
          <p:nvPr/>
        </p:nvSpPr>
        <p:spPr>
          <a:xfrm>
            <a:off x="1849990" y="4703693"/>
            <a:ext cx="8354291" cy="10593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риступы начинаются или усиливаются за счет спазма выводного тракта ПЖ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Выноска со стрелкой вниз 1">
            <a:extLst>
              <a:ext uri="{FF2B5EF4-FFF2-40B4-BE49-F238E27FC236}">
                <a16:creationId xmlns:a16="http://schemas.microsoft.com/office/drawing/2014/main" id="{81A39283-A901-0829-A5F5-DB8C206DDF2C}"/>
              </a:ext>
            </a:extLst>
          </p:cNvPr>
          <p:cNvSpPr/>
          <p:nvPr/>
        </p:nvSpPr>
        <p:spPr>
          <a:xfrm>
            <a:off x="1849991" y="5798629"/>
            <a:ext cx="8363154" cy="116487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!!! что подтверждается фактом эффективности лечения пропранололом</a:t>
            </a:r>
            <a:endParaRPr lang="ru-RU" sz="24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6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8DDF9-98B2-1BEE-EB39-37D1B7E5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21.3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МКБ 10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656611-8ADA-E7E8-F4D3-564CAE79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36" y="1305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</a:t>
            </a:r>
            <a:r>
              <a:rPr lang="x-none" dirty="0"/>
              <a:t>очетанная врожденная</a:t>
            </a:r>
            <a:r>
              <a:rPr lang="ru-RU" dirty="0"/>
              <a:t> </a:t>
            </a:r>
            <a:r>
              <a:rPr lang="x-none" dirty="0"/>
              <a:t>аномалия сердца, характеризующая</a:t>
            </a:r>
            <a:r>
              <a:rPr lang="ru-RU" dirty="0" err="1"/>
              <a:t>ся</a:t>
            </a:r>
            <a:r>
              <a:rPr lang="ru-RU" dirty="0"/>
              <a:t>: </a:t>
            </a:r>
          </a:p>
          <a:p>
            <a:endParaRPr lang="x-none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FB83F27-8D1C-5E01-B6FC-6A96A4863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904788"/>
              </p:ext>
            </p:extLst>
          </p:nvPr>
        </p:nvGraphicFramePr>
        <p:xfrm>
          <a:off x="1069144" y="1785962"/>
          <a:ext cx="8693833" cy="452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Тетрада Фалло — Википедия">
            <a:extLst>
              <a:ext uri="{FF2B5EF4-FFF2-40B4-BE49-F238E27FC236}">
                <a16:creationId xmlns:a16="http://schemas.microsoft.com/office/drawing/2014/main" id="{085E2FD8-97F1-51DF-988E-2A69F62B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25" y="2021040"/>
            <a:ext cx="3781208" cy="40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3641A3-3FC0-B11D-2B0B-EF7271E90639}"/>
              </a:ext>
            </a:extLst>
          </p:cNvPr>
          <p:cNvSpPr/>
          <p:nvPr/>
        </p:nvSpPr>
        <p:spPr>
          <a:xfrm>
            <a:off x="3117972" y="5908615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сердца,, 2009г., 384с.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8"/>
              </a:rPr>
              <a:t>https://ru.wikipedia.org/wiki/</a:t>
            </a:r>
            <a:r>
              <a:rPr lang="ru-RU" sz="1000" i="1" dirty="0">
                <a:hlinkClick r:id="rId8"/>
              </a:rPr>
              <a:t>Кардиология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09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7A143-1028-348C-2FCB-392E34724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60D245AE-C139-0160-14F5-4F7F97AC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369"/>
            <a:ext cx="10515600" cy="39421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highlight>
                  <a:srgbClr val="FFFF00"/>
                </a:highlight>
              </a:rPr>
              <a:t>Дети</a:t>
            </a:r>
            <a:r>
              <a:rPr lang="ru-RU" dirty="0">
                <a:highlight>
                  <a:srgbClr val="FFFF00"/>
                </a:highlight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отставание в физическом (гипотрофия II-III ст.) и моторном развитии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частые повторные ОРВИ, хронический тонзиллит, гайморит, рецидивирующие пневмонии</a:t>
            </a:r>
          </a:p>
          <a:p>
            <a:pPr marL="0" indent="0">
              <a:buNone/>
            </a:pPr>
            <a:r>
              <a:rPr lang="ru-RU" b="1" dirty="0">
                <a:highlight>
                  <a:srgbClr val="FFFF00"/>
                </a:highlight>
              </a:rPr>
              <a:t>Взрослые</a:t>
            </a:r>
            <a:r>
              <a:rPr lang="ru-RU" dirty="0">
                <a:highlight>
                  <a:srgbClr val="FFFF00"/>
                </a:highlight>
              </a:rPr>
              <a:t>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возможно присоединение туберкулеза легких</a:t>
            </a:r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BDEA7-E16C-EB06-71E2-7FBEACE6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929103"/>
            <a:ext cx="10594145" cy="5774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Другие клинические проявления </a:t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вследствие постоянной артериальной гипоксемии, </a:t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приводящей к трофическим нарушениям тканей и органов</a:t>
            </a:r>
            <a:endParaRPr lang="x-none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92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960C7-A392-B037-3E59-843B8F9B4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5BE2C-0463-F71D-B9BD-3B60AEF5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77" y="760290"/>
            <a:ext cx="5437310" cy="5774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Объективно: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D63F4B-6259-40A9-663E-7201C28A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41220"/>
            <a:ext cx="7196650" cy="4567505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Осмотр: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бледность или синюшность кожных покровов (артериальная гипоксемия)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утолщение фаланг пальцев («барабанные палочки» и «часовые стекла») (артериальная гипоксемия)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вынужденная поза (для изменения направления сброса слева-направо)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адинамия;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деформация грудной клетки (сердечный горб - гипертрофия ПЖ)</a:t>
            </a:r>
          </a:p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Аускультация: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грубый систолический шум во II-III межреберье слева от грудины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ослабление II тона над легочной артерией</a:t>
            </a:r>
            <a:endParaRPr lang="x-none" dirty="0"/>
          </a:p>
        </p:txBody>
      </p:sp>
      <p:pic>
        <p:nvPicPr>
          <p:cNvPr id="3" name="Рисунок 2" descr="Вырезка экрана">
            <a:extLst>
              <a:ext uri="{FF2B5EF4-FFF2-40B4-BE49-F238E27FC236}">
                <a16:creationId xmlns:a16="http://schemas.microsoft.com/office/drawing/2014/main" id="{0D055AD4-3B67-FB0B-6E3F-9F6CF5924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53" y="3727939"/>
            <a:ext cx="3849858" cy="2634746"/>
          </a:xfrm>
          <a:prstGeom prst="rect">
            <a:avLst/>
          </a:prstGeom>
        </p:spPr>
      </p:pic>
      <p:pic>
        <p:nvPicPr>
          <p:cNvPr id="6" name="Рисунок 5" descr="Вырезка экрана">
            <a:extLst>
              <a:ext uri="{FF2B5EF4-FFF2-40B4-BE49-F238E27FC236}">
                <a16:creationId xmlns:a16="http://schemas.microsoft.com/office/drawing/2014/main" id="{F9CF2D39-58B3-E98E-2805-D028ED4C8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19" y="549275"/>
            <a:ext cx="4085867" cy="27159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A0C8F95-3DC1-434A-7DD3-0EA476C7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0"/>
            <a:ext cx="2295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D98E8A-DD9C-A70D-BF77-D1878970A079}"/>
              </a:ext>
            </a:extLst>
          </p:cNvPr>
          <p:cNvSpPr/>
          <p:nvPr/>
        </p:nvSpPr>
        <p:spPr>
          <a:xfrm>
            <a:off x="5148776" y="6430611"/>
            <a:ext cx="68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5"/>
              </a:rPr>
              <a:t>https://disfigurementsmylene.blogspot.com/2013/04/barabannie-palochki.html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591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459F8-FF51-DAB2-EDFE-882CAA741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953C4B-7F21-43E2-216B-F707F392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7" b="12277"/>
          <a:stretch/>
        </p:blipFill>
        <p:spPr>
          <a:xfrm>
            <a:off x="866389" y="1814732"/>
            <a:ext cx="6664996" cy="409369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2A69076-ABF2-3EEA-AD84-A7C8C771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746222"/>
            <a:ext cx="10467535" cy="521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ЭХОКАРДИОСКОПИЯ при Тетраде </a:t>
            </a:r>
            <a:r>
              <a:rPr lang="ru-RU" sz="31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b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позиция, длинная ось ЛЖ</a:t>
            </a:r>
            <a:endParaRPr lang="x-none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03A6CE-293D-E128-7058-CE91759141E6}"/>
              </a:ext>
            </a:extLst>
          </p:cNvPr>
          <p:cNvSpPr/>
          <p:nvPr/>
        </p:nvSpPr>
        <p:spPr>
          <a:xfrm>
            <a:off x="3013490" y="6108670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34717E2-2759-E752-3580-5EA3927EC48D}"/>
              </a:ext>
            </a:extLst>
          </p:cNvPr>
          <p:cNvSpPr txBox="1">
            <a:spLocks/>
          </p:cNvSpPr>
          <p:nvPr/>
        </p:nvSpPr>
        <p:spPr>
          <a:xfrm>
            <a:off x="7680960" y="2521952"/>
            <a:ext cx="3587262" cy="727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Дефект МЖП</a:t>
            </a:r>
            <a:endParaRPr lang="x-none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40A10DF-CD3A-2223-7AD0-1F5B69F9B5A4}"/>
              </a:ext>
            </a:extLst>
          </p:cNvPr>
          <p:cNvSpPr txBox="1">
            <a:spLocks/>
          </p:cNvSpPr>
          <p:nvPr/>
        </p:nvSpPr>
        <p:spPr>
          <a:xfrm>
            <a:off x="7692683" y="3616886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Аорта, как бы «</a:t>
            </a:r>
            <a:r>
              <a:rPr lang="ru-RU" sz="2000" b="1" dirty="0" err="1">
                <a:solidFill>
                  <a:srgbClr val="C00000"/>
                </a:solidFill>
              </a:rPr>
              <a:t>надвисает</a:t>
            </a:r>
            <a:r>
              <a:rPr lang="ru-RU" sz="2000" b="1" dirty="0">
                <a:solidFill>
                  <a:srgbClr val="C00000"/>
                </a:solidFill>
              </a:rPr>
              <a:t>» над МЖП, несколько смещена в сторону полости ПЖ (</a:t>
            </a:r>
            <a:r>
              <a:rPr lang="ru-RU" sz="2000" b="1" dirty="0" err="1">
                <a:solidFill>
                  <a:srgbClr val="C00000"/>
                </a:solidFill>
              </a:rPr>
              <a:t>декстрапозиция</a:t>
            </a:r>
            <a:r>
              <a:rPr lang="ru-RU" sz="2000" b="1" dirty="0">
                <a:solidFill>
                  <a:srgbClr val="C00000"/>
                </a:solidFill>
              </a:rPr>
              <a:t> аорты)</a:t>
            </a:r>
            <a:endParaRPr lang="x-non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6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81A4-157C-AA75-E1B4-8716DC75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E3B3DB-EAF3-4278-F5AD-A64F3FEE6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18" b="12961"/>
          <a:stretch/>
        </p:blipFill>
        <p:spPr>
          <a:xfrm>
            <a:off x="904874" y="1770822"/>
            <a:ext cx="6199309" cy="3799984"/>
          </a:xfrm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ED7F8A8E-E457-F79A-2496-C8F7FFBD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позиция, длинная ось ЛЖ</a:t>
            </a:r>
            <a:endParaRPr lang="x-none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F16C31-7BFA-41A2-2172-70DD04C2CB4B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83A0057-539F-1A8B-B295-E3F13DB6EF29}"/>
              </a:ext>
            </a:extLst>
          </p:cNvPr>
          <p:cNvSpPr txBox="1">
            <a:spLocks/>
          </p:cNvSpPr>
          <p:nvPr/>
        </p:nvSpPr>
        <p:spPr>
          <a:xfrm>
            <a:off x="7650480" y="3673157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Нормальные размеры полости ПЖ</a:t>
            </a:r>
            <a:endParaRPr lang="x-none" sz="24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D0A3C29-2637-816F-4157-599D5752E77D}"/>
              </a:ext>
            </a:extLst>
          </p:cNvPr>
          <p:cNvSpPr txBox="1">
            <a:spLocks/>
          </p:cNvSpPr>
          <p:nvPr/>
        </p:nvSpPr>
        <p:spPr>
          <a:xfrm>
            <a:off x="7577797" y="2065068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C00000"/>
                </a:solidFill>
              </a:rPr>
              <a:t>Нормальные размеры полости ЛЖ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3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EE0D1-DC43-CC50-CF69-35678701F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E97BB-2836-8B73-C472-96EAA70C1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5" b="11153"/>
          <a:stretch/>
        </p:blipFill>
        <p:spPr>
          <a:xfrm>
            <a:off x="695325" y="1832841"/>
            <a:ext cx="6072758" cy="3752032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E235260-D785-76AE-3B74-F72A076F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позиция, длинная ось ЛЖ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B87668-81AF-57E2-9764-A7C92EA46911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E3630-9C5D-248D-8644-EB3228824B07}"/>
              </a:ext>
            </a:extLst>
          </p:cNvPr>
          <p:cNvSpPr txBox="1">
            <a:spLocks/>
          </p:cNvSpPr>
          <p:nvPr/>
        </p:nvSpPr>
        <p:spPr>
          <a:xfrm>
            <a:off x="7132320" y="2747034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C00000"/>
                </a:solidFill>
              </a:rPr>
              <a:t>Гипертрофия передней стенки ПЖ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0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16AD-464B-183E-10E8-8E34B563B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C9FFA-9DA3-473B-4639-5A366E1F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1" b="12384"/>
          <a:stretch/>
        </p:blipFill>
        <p:spPr>
          <a:xfrm>
            <a:off x="770741" y="1702960"/>
            <a:ext cx="6333442" cy="388191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462AE09-8937-F7FE-67E4-E77DD22E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позиция, длинная ось ЛЖ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7F38C0-4274-348B-8FC2-0FA69EECCEA7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79165-164B-F30D-5AC9-6341716B2480}"/>
              </a:ext>
            </a:extLst>
          </p:cNvPr>
          <p:cNvSpPr txBox="1">
            <a:spLocks/>
          </p:cNvSpPr>
          <p:nvPr/>
        </p:nvSpPr>
        <p:spPr>
          <a:xfrm>
            <a:off x="7343335" y="3014320"/>
            <a:ext cx="3671668" cy="1363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C00000"/>
                </a:solidFill>
              </a:rPr>
              <a:t>Движение крови через дефект МЖП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8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F352-6AB6-6629-B227-51AB4EF2F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BA4B-D042-066C-64F4-14FEF94C0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1EFCDA-5ED1-7EBB-1668-B663263C7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0" b="12077"/>
          <a:stretch/>
        </p:blipFill>
        <p:spPr>
          <a:xfrm>
            <a:off x="815926" y="1483603"/>
            <a:ext cx="7441809" cy="4579574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A0560EC9-BA4C-3CA0-A176-65002712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по короткой оси, на уровне аортального клапана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2D0D41-7F91-DC4E-9D2D-C270B0BC6411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02B7-A654-D257-9528-C2127A26268B}"/>
              </a:ext>
            </a:extLst>
          </p:cNvPr>
          <p:cNvSpPr txBox="1">
            <a:spLocks/>
          </p:cNvSpPr>
          <p:nvPr/>
        </p:nvSpPr>
        <p:spPr>
          <a:xfrm>
            <a:off x="8412479" y="3429000"/>
            <a:ext cx="2813537" cy="1009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C00000"/>
                </a:solidFill>
              </a:rPr>
              <a:t>Дефект МЖП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01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145D5-A487-9B83-1E34-A71CAECB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D03824-C2EF-D6EE-82FF-B3D950307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4" b="12385"/>
          <a:stretch/>
        </p:blipFill>
        <p:spPr>
          <a:xfrm>
            <a:off x="813741" y="1918056"/>
            <a:ext cx="5980378" cy="369495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7622676-E243-D5E1-B58A-9DBBEF93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по короткой оси, на уровне аортального клапана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0BE1E9-1BBA-26EE-FBC0-D4375C703365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A495187-950F-C49E-24CF-2E3B7C77A453}"/>
              </a:ext>
            </a:extLst>
          </p:cNvPr>
          <p:cNvSpPr txBox="1">
            <a:spLocks/>
          </p:cNvSpPr>
          <p:nvPr/>
        </p:nvSpPr>
        <p:spPr>
          <a:xfrm>
            <a:off x="7343335" y="2924480"/>
            <a:ext cx="4153340" cy="14365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Стеноз клапана ЛА (вероятно мембрана с отверстием в центре)</a:t>
            </a:r>
            <a:endParaRPr lang="x-none" sz="2400" b="1" dirty="0">
              <a:solidFill>
                <a:srgbClr val="C00000"/>
              </a:solidFill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16D77871-4328-BEBE-A70E-4856AA10F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0046" cy="4351338"/>
          </a:xfrm>
        </p:spPr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67378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0803-0575-E71B-96BD-1630E84E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968349E-93FE-6DD5-DFDA-AA0555023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B0AEA-B212-CFBC-2791-0D4F9634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93" b="11153"/>
          <a:stretch/>
        </p:blipFill>
        <p:spPr>
          <a:xfrm>
            <a:off x="852413" y="1357503"/>
            <a:ext cx="7503796" cy="469160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50B2523-BB4E-0C44-036A-DD851E59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32" y="549275"/>
            <a:ext cx="10467535" cy="521140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по короткой оси, на уровне аортального клапана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41D377-9D06-E823-02AB-0A6C26084F26}"/>
              </a:ext>
            </a:extLst>
          </p:cNvPr>
          <p:cNvSpPr/>
          <p:nvPr/>
        </p:nvSpPr>
        <p:spPr>
          <a:xfrm>
            <a:off x="3013490" y="5908615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5BDAE39-7981-D5D1-FF69-4578F4A2D0CC}"/>
              </a:ext>
            </a:extLst>
          </p:cNvPr>
          <p:cNvSpPr txBox="1">
            <a:spLocks/>
          </p:cNvSpPr>
          <p:nvPr/>
        </p:nvSpPr>
        <p:spPr>
          <a:xfrm>
            <a:off x="8384345" y="2980751"/>
            <a:ext cx="3216812" cy="1309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solidFill>
                  <a:srgbClr val="C00000"/>
                </a:solidFill>
              </a:rPr>
              <a:t>Постстенотическое</a:t>
            </a:r>
            <a:r>
              <a:rPr lang="ru-RU" sz="2400" b="1" dirty="0">
                <a:solidFill>
                  <a:srgbClr val="C00000"/>
                </a:solidFill>
              </a:rPr>
              <a:t> расширение ЛА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56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E2868-4EBC-5D2E-2D02-D1A6864B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BF0C7-7012-F35B-2262-7A57F45B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449532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Апикальный доступ, четырехкамерная позиция 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29D51-F347-D41E-BE17-262007CE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1" t="12512" r="13116" b="3179"/>
          <a:stretch/>
        </p:blipFill>
        <p:spPr>
          <a:xfrm>
            <a:off x="740773" y="1196324"/>
            <a:ext cx="7376286" cy="511240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17CAEB6-6FF3-9600-A271-4ED15B05A7CD}"/>
              </a:ext>
            </a:extLst>
          </p:cNvPr>
          <p:cNvCxnSpPr/>
          <p:nvPr/>
        </p:nvCxnSpPr>
        <p:spPr>
          <a:xfrm flipH="1">
            <a:off x="1589649" y="1294228"/>
            <a:ext cx="576776" cy="25040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7B173F-F7C9-C51B-06A8-135993AA13AA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49C1A58-C6CD-6E85-EC27-FDE293C1B865}"/>
              </a:ext>
            </a:extLst>
          </p:cNvPr>
          <p:cNvSpPr txBox="1">
            <a:spLocks/>
          </p:cNvSpPr>
          <p:nvPr/>
        </p:nvSpPr>
        <p:spPr>
          <a:xfrm>
            <a:off x="8426546" y="2724016"/>
            <a:ext cx="2915383" cy="7049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Дефект МЖП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C45C3-ECBE-66CE-0AF3-DD3FAD1FE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83651A3-1306-5232-E422-2706A10B00FB}"/>
              </a:ext>
            </a:extLst>
          </p:cNvPr>
          <p:cNvSpPr/>
          <p:nvPr/>
        </p:nvSpPr>
        <p:spPr>
          <a:xfrm>
            <a:off x="695325" y="549275"/>
            <a:ext cx="10801350" cy="25679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355600" algn="just"/>
            <a:r>
              <a:rPr lang="ru-RU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 </a:t>
            </a:r>
            <a:r>
              <a:rPr lang="ru-RU" sz="24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десяти наиболее распространенных ВПС, вызывающих значительные проблемы с кровообращением и приводящих к тяжелым клиническим проявлениям. </a:t>
            </a:r>
          </a:p>
          <a:p>
            <a:pPr indent="35560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старше года это </a:t>
            </a:r>
            <a:r>
              <a:rPr lang="ru-RU" sz="24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самый частый </a:t>
            </a:r>
            <a:r>
              <a:rPr lang="ru-RU" sz="24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цианотический</a:t>
            </a:r>
            <a:r>
              <a:rPr lang="ru-RU" sz="24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порок.</a:t>
            </a:r>
          </a:p>
          <a:p>
            <a:pPr indent="355600" algn="just"/>
            <a:r>
              <a:rPr lang="ru-RU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патологии составляет 0.21-0.26/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новорожденных, 6-7% среди всех ВПС и 4% среди критических ВПС. </a:t>
            </a:r>
            <a:endParaRPr lang="ru-RU" sz="24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400" dirty="0">
              <a:solidFill>
                <a:schemeClr val="tx1"/>
              </a:solidFill>
            </a:endParaRPr>
          </a:p>
        </p:txBody>
      </p:sp>
      <p:pic>
        <p:nvPicPr>
          <p:cNvPr id="3" name="Содержимое 3">
            <a:extLst>
              <a:ext uri="{FF2B5EF4-FFF2-40B4-BE49-F238E27FC236}">
                <a16:creationId xmlns:a16="http://schemas.microsoft.com/office/drawing/2014/main" id="{E21033A4-E840-8228-7862-85BFBAB88599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4554" y="2982610"/>
            <a:ext cx="5205046" cy="35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5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2753F-9DBE-8F3C-8BEF-11545523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D2278-B9F6-75C1-B503-C8A1A4A2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27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Волновая допплерография</a:t>
            </a:r>
            <a:endParaRPr lang="x-none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42539A-7655-9041-CD6A-7A7D837D0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24" b="11461"/>
          <a:stretch/>
        </p:blipFill>
        <p:spPr>
          <a:xfrm>
            <a:off x="794459" y="1560025"/>
            <a:ext cx="6520741" cy="39967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C0BEBF-2104-5E5C-FA0E-65270A7706B5}"/>
              </a:ext>
            </a:extLst>
          </p:cNvPr>
          <p:cNvSpPr/>
          <p:nvPr/>
        </p:nvSpPr>
        <p:spPr>
          <a:xfrm>
            <a:off x="3032247" y="6007724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https://www.youtube.com/watch?v=ORjMTuP4P5E</a:t>
            </a:r>
            <a:r>
              <a:rPr lang="ru-RU" sz="1000" i="1" dirty="0"/>
              <a:t> 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073890F-AED6-3425-48AA-BA7ED4EC9CD5}"/>
              </a:ext>
            </a:extLst>
          </p:cNvPr>
          <p:cNvSpPr txBox="1">
            <a:spLocks/>
          </p:cNvSpPr>
          <p:nvPr/>
        </p:nvSpPr>
        <p:spPr>
          <a:xfrm>
            <a:off x="7596554" y="3075708"/>
            <a:ext cx="3660969" cy="10461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Высокий градиент в стволе ЛА до 90 </a:t>
            </a:r>
            <a:r>
              <a:rPr lang="ru-RU" sz="2400" b="1" dirty="0" err="1">
                <a:solidFill>
                  <a:srgbClr val="C00000"/>
                </a:solidFill>
              </a:rPr>
              <a:t>мм.рт.ст</a:t>
            </a:r>
            <a:r>
              <a:rPr lang="ru-RU" sz="2400" b="1" dirty="0">
                <a:solidFill>
                  <a:srgbClr val="C00000"/>
                </a:solidFill>
              </a:rPr>
              <a:t>. (стеноз ЛА)</a:t>
            </a:r>
            <a:endParaRPr lang="x-non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78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52" y="549275"/>
            <a:ext cx="10114670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Виден большой дефект приносящей части МЖП и сидящая на ней верхом аорта.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длинная ось ЛЖ.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атериалы книги Эхокардиография по Харви Фейгенбауму — Яндекс Браузер 2024-09-24 22-06-31">
            <a:hlinkClick r:id="" action="ppaction://media"/>
            <a:extLst>
              <a:ext uri="{FF2B5EF4-FFF2-40B4-BE49-F238E27FC236}">
                <a16:creationId xmlns:a16="http://schemas.microsoft.com/office/drawing/2014/main" id="{B4A664E7-9905-C168-18AE-F2EE25464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734" y="1363063"/>
            <a:ext cx="8518524" cy="480418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3013490" y="6093281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6260124" y="2963596"/>
            <a:ext cx="861594" cy="8628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6814788" y="304033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643121" y="447258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5888462" y="227323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4799845" y="36540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id="{CAFB2A17-37A7-C31F-B161-234ED216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5" y="5572849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2" y="549275"/>
            <a:ext cx="10962103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Виден ДМЖП, прилежащий к АВ-клапанам и гипертрофированный ПЖ.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Апикальная четырехкамерная позиция.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3013490" y="6308725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2-10-56">
            <a:hlinkClick r:id="" action="ppaction://media"/>
            <a:extLst>
              <a:ext uri="{FF2B5EF4-FFF2-40B4-BE49-F238E27FC236}">
                <a16:creationId xmlns:a16="http://schemas.microsoft.com/office/drawing/2014/main" id="{2AEA9A55-C460-E0A7-BC48-780230177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1515" y="1223890"/>
            <a:ext cx="9010893" cy="508186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3373737-C58F-891E-0F48-73C165C34D42}"/>
              </a:ext>
            </a:extLst>
          </p:cNvPr>
          <p:cNvSpPr/>
          <p:nvPr/>
        </p:nvSpPr>
        <p:spPr>
          <a:xfrm>
            <a:off x="5838091" y="3934267"/>
            <a:ext cx="734985" cy="72213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084461" y="4840998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221091" y="469767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5410161" y="3426790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6600510" y="3738421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3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id="{296F99E2-F6A6-F882-57A5-A6DFA9E40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1" y="576386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82F3-A315-511F-3CAD-5C7A758CB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E7A28-ADDD-31DF-8BE3-23603F03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65FDC4-E527-E47A-1C86-0BF046A5D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3685736"/>
            <a:ext cx="10801350" cy="2622989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этап: наложение системно-легочного шунта (</a:t>
            </a:r>
            <a:r>
              <a:rPr lang="ru-RU" sz="2000" b="1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Блэлок-Тауссигу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 создает дополнительный кровоток, 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расти легочным сосудам под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объемом крови.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(через какое-то время, повторная госпитализация). Радикальная коррекция проводится, если легочные сосуды развиты достаточно: дефект МЖП закрывается специальной заплатой, аорту мобилизуют в стандартную позицию, происходит смещение аорты в сторону ЛЖ и в аорту больше не поступает смешанная кровь, а поступает только артериальная кровь.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клапан ЛА не состоятельный, маленьких размеров, диаметр ствола ЛА небольшой, то выполняется протезирование ствола ЛА специальными клапан-содержащими кондуитами (трубка, на уровне которой есть клапан). Таким образом создается свободный путь отток в ЛА.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2ECBCC-4824-8527-1A17-378ABE736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07" b="9334"/>
          <a:stretch/>
        </p:blipFill>
        <p:spPr>
          <a:xfrm>
            <a:off x="0" y="295421"/>
            <a:ext cx="12192000" cy="330590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E53722C-3703-4B45-5C88-999A52074DD0}"/>
              </a:ext>
            </a:extLst>
          </p:cNvPr>
          <p:cNvCxnSpPr/>
          <p:nvPr/>
        </p:nvCxnSpPr>
        <p:spPr>
          <a:xfrm>
            <a:off x="4009292" y="549275"/>
            <a:ext cx="1069145" cy="25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9B68C6D-6545-7E59-6E82-90F30D392B6B}"/>
              </a:ext>
            </a:extLst>
          </p:cNvPr>
          <p:cNvCxnSpPr/>
          <p:nvPr/>
        </p:nvCxnSpPr>
        <p:spPr>
          <a:xfrm flipH="1">
            <a:off x="9270609" y="2166425"/>
            <a:ext cx="492369" cy="75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F43C60-AADA-7E31-1297-FB6A86A4A3CA}"/>
              </a:ext>
            </a:extLst>
          </p:cNvPr>
          <p:cNvSpPr/>
          <p:nvPr/>
        </p:nvSpPr>
        <p:spPr>
          <a:xfrm>
            <a:off x="3013490" y="6611779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https://www.jtcvs.org/article/S0022-5223(10)00682-3/pdf</a:t>
            </a:r>
            <a:r>
              <a:rPr lang="ru-RU" sz="100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12D8002-67C8-6A79-4420-19E3C0BEF3A7}"/>
              </a:ext>
            </a:extLst>
          </p:cNvPr>
          <p:cNvSpPr txBox="1">
            <a:spLocks/>
          </p:cNvSpPr>
          <p:nvPr/>
        </p:nvSpPr>
        <p:spPr>
          <a:xfrm>
            <a:off x="798927" y="-28135"/>
            <a:ext cx="10594145" cy="57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лечение</a:t>
            </a:r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97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121271"/>
              </p:ext>
            </p:extLst>
          </p:nvPr>
        </p:nvGraphicFramePr>
        <p:xfrm>
          <a:off x="778623" y="283455"/>
          <a:ext cx="8061494" cy="583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3AF51-DA04-12C1-8672-45EA0F1A50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r="97" b="15122"/>
          <a:stretch/>
        </p:blipFill>
        <p:spPr>
          <a:xfrm>
            <a:off x="5707589" y="380945"/>
            <a:ext cx="5574700" cy="338919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39F6B87-0B0E-6613-1045-EFD788C598DD}"/>
              </a:ext>
            </a:extLst>
          </p:cNvPr>
          <p:cNvGrpSpPr/>
          <p:nvPr/>
        </p:nvGrpSpPr>
        <p:grpSpPr>
          <a:xfrm rot="195523">
            <a:off x="5064369" y="1667958"/>
            <a:ext cx="580721" cy="639145"/>
            <a:chOff x="3606189" y="1342397"/>
            <a:chExt cx="701899" cy="821089"/>
          </a:xfrm>
        </p:grpSpPr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5E789D6F-8756-7B0F-6C87-8E9E9FD759B8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трелка: вправо 4">
              <a:extLst>
                <a:ext uri="{FF2B5EF4-FFF2-40B4-BE49-F238E27FC236}">
                  <a16:creationId xmlns:a16="http://schemas.microsoft.com/office/drawing/2014/main" id="{805DBE86-A3D5-FCD7-75DE-548B1CAD96E2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0CD30CE-CCF3-96CB-18ED-361A6B34654B}"/>
              </a:ext>
            </a:extLst>
          </p:cNvPr>
          <p:cNvSpPr txBox="1"/>
          <p:nvPr/>
        </p:nvSpPr>
        <p:spPr>
          <a:xfrm>
            <a:off x="821788" y="4393131"/>
            <a:ext cx="9369082" cy="22474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Наличие в правых грудных отведениях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V1, V2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(реже в отведениях от конечностей III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aVF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комплексов QRS типа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rSR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' или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rsR</a:t>
            </a:r>
            <a:r>
              <a:rPr lang="ru-RU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', имеющих М-образный вид, причем R' &gt; 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Наличие в левых грудных отведениях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(V5,V6) и в отведениях I,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aVL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уширенного,</a:t>
            </a:r>
            <a:r>
              <a:rPr lang="ru-RU" kern="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нередко зазубренного зубца S.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 Увеличение длительности комплекса QRS более 0,12 с.</a:t>
            </a:r>
            <a:endParaRPr lang="ru-RU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4. Депрессия сегмента ST и отрицательный или двухфазный (–/+) асимметричный зубец Т в отведении V1.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6E1D26F8-86C1-9EB7-64F2-5E806792F381}"/>
              </a:ext>
            </a:extLst>
          </p:cNvPr>
          <p:cNvSpPr/>
          <p:nvPr/>
        </p:nvSpPr>
        <p:spPr>
          <a:xfrm rot="5153202" flipV="1">
            <a:off x="8749281" y="1969572"/>
            <a:ext cx="1146735" cy="82867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67EFF0-182F-622E-58FE-9B4061E67B61}"/>
              </a:ext>
            </a:extLst>
          </p:cNvPr>
          <p:cNvSpPr/>
          <p:nvPr/>
        </p:nvSpPr>
        <p:spPr>
          <a:xfrm>
            <a:off x="6780628" y="6308725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endParaRPr lang="ru-RU" sz="1000" i="1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A357C28-BC9C-8DD0-CB19-2D271436631F}"/>
              </a:ext>
            </a:extLst>
          </p:cNvPr>
          <p:cNvSpPr/>
          <p:nvPr/>
        </p:nvSpPr>
        <p:spPr>
          <a:xfrm rot="5153202" flipV="1">
            <a:off x="8709715" y="2710607"/>
            <a:ext cx="928104" cy="55056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E71224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954CE27-BC9B-E5DC-591C-6430E91A0F59}"/>
              </a:ext>
            </a:extLst>
          </p:cNvPr>
          <p:cNvSpPr/>
          <p:nvPr/>
        </p:nvSpPr>
        <p:spPr>
          <a:xfrm rot="5153202" flipV="1">
            <a:off x="7830354" y="2252266"/>
            <a:ext cx="234501" cy="35112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C3E0B67-9E71-9CE4-6437-86F7E4EADF02}"/>
              </a:ext>
            </a:extLst>
          </p:cNvPr>
          <p:cNvSpPr/>
          <p:nvPr/>
        </p:nvSpPr>
        <p:spPr>
          <a:xfrm rot="5153202" flipV="1">
            <a:off x="10415042" y="3244849"/>
            <a:ext cx="354618" cy="42166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1D5AEFF-C21B-58A1-A5E7-9F43EBB74CC8}"/>
              </a:ext>
            </a:extLst>
          </p:cNvPr>
          <p:cNvSpPr/>
          <p:nvPr/>
        </p:nvSpPr>
        <p:spPr>
          <a:xfrm rot="5153202" flipV="1">
            <a:off x="6256210" y="2885175"/>
            <a:ext cx="343108" cy="36082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25A81CC-A0C8-64B8-4DD2-8A87E6C7B00D}"/>
              </a:ext>
            </a:extLst>
          </p:cNvPr>
          <p:cNvSpPr/>
          <p:nvPr/>
        </p:nvSpPr>
        <p:spPr>
          <a:xfrm rot="5153202" flipV="1">
            <a:off x="8876715" y="980724"/>
            <a:ext cx="951888" cy="89534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498F2-255E-5966-71AE-37592FCF7C63}"/>
              </a:ext>
            </a:extLst>
          </p:cNvPr>
          <p:cNvSpPr txBox="1"/>
          <p:nvPr/>
        </p:nvSpPr>
        <p:spPr>
          <a:xfrm>
            <a:off x="7765365" y="574991"/>
            <a:ext cx="3900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-/+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716083E-1CC8-C162-A335-E1EF59973E5C}"/>
              </a:ext>
            </a:extLst>
          </p:cNvPr>
          <p:cNvSpPr/>
          <p:nvPr/>
        </p:nvSpPr>
        <p:spPr>
          <a:xfrm rot="5153202" flipV="1">
            <a:off x="10468967" y="2482849"/>
            <a:ext cx="354618" cy="42166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4DCCC-D0C1-1787-BF63-66C6CE97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AEBAF-1F2F-7DD0-46F9-59189B3D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206" y="4754880"/>
            <a:ext cx="8395500" cy="1441303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ЭКГ-критерии неполной блокады ПНПГ:</a:t>
            </a:r>
            <a:br>
              <a:rPr lang="ru-RU" sz="1800" b="1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QRS до 120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мсек</a:t>
            </a:r>
            <a:r>
              <a:rPr lang="ru-RU" sz="18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Форма комплекса QRS в V1-V2 приобретает форму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' ("заячьи уши"), при этом левое "ухо" - ниже правого.</a:t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углубление волны S в "левых" отведениях I, </a:t>
            </a:r>
            <a:r>
              <a:rPr lang="ru-RU" sz="1800" b="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V5-V6.</a:t>
            </a:r>
            <a:br>
              <a:rPr lang="ru-RU" sz="1800" b="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8FB650-5767-6B45-C1FE-2864DFE5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13" y="1617787"/>
            <a:ext cx="7233028" cy="30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4E2302B-9E49-A029-510F-A49A44F32A04}"/>
              </a:ext>
            </a:extLst>
          </p:cNvPr>
          <p:cNvSpPr/>
          <p:nvPr/>
        </p:nvSpPr>
        <p:spPr>
          <a:xfrm>
            <a:off x="1041010" y="549275"/>
            <a:ext cx="9795803" cy="745589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E0BFC7F-1902-E3A6-1082-5B168096B911}"/>
              </a:ext>
            </a:extLst>
          </p:cNvPr>
          <p:cNvGrpSpPr/>
          <p:nvPr/>
        </p:nvGrpSpPr>
        <p:grpSpPr>
          <a:xfrm rot="195523">
            <a:off x="1208264" y="2753524"/>
            <a:ext cx="503058" cy="454506"/>
            <a:chOff x="3606189" y="1342397"/>
            <a:chExt cx="701899" cy="821089"/>
          </a:xfrm>
        </p:grpSpPr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B471165C-504D-F995-895E-F3BB7DA73CB0}"/>
                </a:ext>
              </a:extLst>
            </p:cNvPr>
            <p:cNvSpPr/>
            <p:nvPr/>
          </p:nvSpPr>
          <p:spPr>
            <a:xfrm rot="21305523">
              <a:off x="3606189" y="1342397"/>
              <a:ext cx="701899" cy="821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трелка: вправо 4">
              <a:extLst>
                <a:ext uri="{FF2B5EF4-FFF2-40B4-BE49-F238E27FC236}">
                  <a16:creationId xmlns:a16="http://schemas.microsoft.com/office/drawing/2014/main" id="{FEC97BC5-9976-28C3-9432-541C3F307A9E}"/>
                </a:ext>
              </a:extLst>
            </p:cNvPr>
            <p:cNvSpPr txBox="1"/>
            <p:nvPr/>
          </p:nvSpPr>
          <p:spPr>
            <a:xfrm rot="21305523">
              <a:off x="3606575" y="1515623"/>
              <a:ext cx="491329" cy="4926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3500" kern="1200" dirty="0"/>
            </a:p>
          </p:txBody>
        </p: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DF2ACF4F-9BC9-B359-D376-276D179432F7}"/>
              </a:ext>
            </a:extLst>
          </p:cNvPr>
          <p:cNvSpPr/>
          <p:nvPr/>
        </p:nvSpPr>
        <p:spPr>
          <a:xfrm rot="5153202" flipV="1">
            <a:off x="6712243" y="2018522"/>
            <a:ext cx="592254" cy="31878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F34AE42-DD6B-4122-F78F-71FBE7B4612F}"/>
              </a:ext>
            </a:extLst>
          </p:cNvPr>
          <p:cNvSpPr/>
          <p:nvPr/>
        </p:nvSpPr>
        <p:spPr>
          <a:xfrm rot="5153202" flipV="1">
            <a:off x="8094462" y="2386645"/>
            <a:ext cx="553675" cy="3248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5C8680-042B-7C8E-211E-EAE4DF6613BF}"/>
              </a:ext>
            </a:extLst>
          </p:cNvPr>
          <p:cNvSpPr/>
          <p:nvPr/>
        </p:nvSpPr>
        <p:spPr>
          <a:xfrm>
            <a:off x="4839285" y="6308725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4BC28-1323-9964-B101-4463FAAB3AFA}"/>
              </a:ext>
            </a:extLst>
          </p:cNvPr>
          <p:cNvSpPr txBox="1"/>
          <p:nvPr/>
        </p:nvSpPr>
        <p:spPr>
          <a:xfrm>
            <a:off x="1083212" y="682239"/>
            <a:ext cx="974129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400" b="1" kern="1200" dirty="0">
                <a:solidFill>
                  <a:srgbClr val="C00000"/>
                </a:solidFill>
              </a:rPr>
              <a:t>Также может наблюдаться неполная блокада правой ножки пучка Гиса</a:t>
            </a:r>
            <a:endParaRPr lang="ru-RU" sz="2400" b="1" kern="1200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18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83" y="433347"/>
            <a:ext cx="10241280" cy="5654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коррекции ТФ обструкции выносящего тракта ПЖ нет,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видна лишь легкая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клапана ЛА (обозначено стрелкой).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короткая ось, на уровне аортального клапана.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Материалы книги Эхокардиография по Харви Фейгенбауму — Яндекс Браузер 2024-09-24 22-16-14">
            <a:hlinkClick r:id="" action="ppaction://media"/>
            <a:extLst>
              <a:ext uri="{FF2B5EF4-FFF2-40B4-BE49-F238E27FC236}">
                <a16:creationId xmlns:a16="http://schemas.microsoft.com/office/drawing/2014/main" id="{C801B5AF-2376-4DCA-3C38-FF61E718D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7108" y="1223889"/>
            <a:ext cx="8982758" cy="506599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3013490" y="6427113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E2A04-94DC-31B6-BBF9-101B3D12B989}"/>
              </a:ext>
            </a:extLst>
          </p:cNvPr>
          <p:cNvSpPr txBox="1"/>
          <p:nvPr/>
        </p:nvSpPr>
        <p:spPr>
          <a:xfrm>
            <a:off x="5548694" y="462998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A8BC7-336B-8D73-48CA-38AFF91DEEBE}"/>
              </a:ext>
            </a:extLst>
          </p:cNvPr>
          <p:cNvSpPr txBox="1"/>
          <p:nvPr/>
        </p:nvSpPr>
        <p:spPr>
          <a:xfrm>
            <a:off x="6291430" y="3150226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E8A9-7482-DE5F-F1CD-73964A562D81}"/>
              </a:ext>
            </a:extLst>
          </p:cNvPr>
          <p:cNvSpPr txBox="1"/>
          <p:nvPr/>
        </p:nvSpPr>
        <p:spPr>
          <a:xfrm>
            <a:off x="5536770" y="3511196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46E1F-78FB-1A6F-F8AC-A2BEFAA4297C}"/>
              </a:ext>
            </a:extLst>
          </p:cNvPr>
          <p:cNvSpPr txBox="1"/>
          <p:nvPr/>
        </p:nvSpPr>
        <p:spPr>
          <a:xfrm>
            <a:off x="5883057" y="2092501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3683E713-17BD-D492-4CF8-DF43BEC7F695}"/>
              </a:ext>
            </a:extLst>
          </p:cNvPr>
          <p:cNvSpPr/>
          <p:nvPr/>
        </p:nvSpPr>
        <p:spPr>
          <a:xfrm rot="16200000">
            <a:off x="5747831" y="2342513"/>
            <a:ext cx="357597" cy="56850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id="{11F2CC8A-0B96-4AED-DFA1-2F58140B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1" y="576386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493639"/>
            <a:ext cx="3756074" cy="5774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87" y="1276643"/>
            <a:ext cx="10396026" cy="48568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Во внутриутробном периоде тетрада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оказывает влияния на развитие плода.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постнатальном периоде основным прогностически неблагоприятным фактором является артериальная гипоксемия, воздействующая как на общее состояние пациента, так и на миокард.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соответствии с этим течение бледной формы относительно благоприятное, а классическая форма протекает более тяжело.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Уже к 3-6 годам можно выявить жировую дистрофию миокарда.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Всего на 1-ой недели жизни погибают около 6% больных, к 6 мес.- 14%, к концу года – до 25%, к 40 годам – 95%.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CD97EA-C9ED-A547-C064-F72DF5054E43}"/>
              </a:ext>
            </a:extLst>
          </p:cNvPr>
          <p:cNvSpPr/>
          <p:nvPr/>
        </p:nvSpPr>
        <p:spPr>
          <a:xfrm>
            <a:off x="7435801" y="6308725"/>
            <a:ext cx="40608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сердца,, 2009г., 384с. </a:t>
            </a:r>
          </a:p>
        </p:txBody>
      </p:sp>
    </p:spTree>
    <p:extLst>
      <p:ext uri="{BB962C8B-B14F-4D97-AF65-F5344CB8AC3E}">
        <p14:creationId xmlns:p14="http://schemas.microsoft.com/office/powerpoint/2010/main" val="2147310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литература: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68" y="1139482"/>
            <a:ext cx="10514428" cy="55286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«Врожденные пороки сердца» А.С. Шарыкин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кардиология» П.В. Шумилова, Н.П.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А.С. Шарыкин, 2007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Уильям Ф.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Армстронг, Томас Райан, 2023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И.И. Каган 2018г.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«ВПС у новорожденных и детей первого года жизни»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Staged repair of tetralogy of Fallot with pulmonary</a:t>
            </a:r>
            <a:r>
              <a:rPr lang="ru-RU" dirty="0"/>
              <a:t> </a:t>
            </a:r>
            <a:r>
              <a:rPr lang="en-US" dirty="0"/>
              <a:t>atresia and major aortopulmonary collateral arteries.</a:t>
            </a:r>
            <a:r>
              <a:rPr lang="ru-RU" dirty="0"/>
              <a:t> </a:t>
            </a:r>
            <a:r>
              <a:rPr lang="en-US" dirty="0"/>
              <a:t>Duncan BW, Meter, Prieto LR, Rosenthal GL, </a:t>
            </a:r>
            <a:r>
              <a:rPr lang="en-US" dirty="0" err="1"/>
              <a:t>MediaCl</a:t>
            </a:r>
            <a:r>
              <a:rPr lang="en-US" dirty="0"/>
              <a:t>, Qureshi A, Tucker OP, Rhodes JF, Latson LA. </a:t>
            </a:r>
            <a:r>
              <a:rPr lang="en-US" dirty="0" err="1"/>
              <a:t>JThorac</a:t>
            </a:r>
            <a:r>
              <a:rPr lang="en-US" dirty="0"/>
              <a:t> Cardiovasc Surg. </a:t>
            </a:r>
            <a:r>
              <a:rPr lang="ru-RU" dirty="0"/>
              <a:t>2003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2"/>
              </a:rPr>
              <a:t>https://cyberleninka.ru/article/n/sovremennye-metody-vyyavleniya-defekta-mezhzheludochkovoy-peregorodki-serdtsa-cheloveka-u-detey-i-novorozhdennyh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ttps://diseases.medelement.com/disease/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дефект-межжелудочковой перегородки-2018/16037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anose="020B0604020202020204" pitchFamily="34" charset="0"/>
              <a:buNone/>
            </a:pP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99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353-CD61-A1EE-A31A-2276C8EE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2FB4C-E585-A784-D4CA-6EA271F9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5" y="365126"/>
            <a:ext cx="10594145" cy="577410"/>
          </a:xfrm>
        </p:spPr>
        <p:txBody>
          <a:bodyPr>
            <a:normAutofit/>
          </a:bodyPr>
          <a:lstStyle/>
          <a:p>
            <a:pPr algn="ctr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Структура делового письма и его реквизиты - презентация онлайн">
            <a:extLst>
              <a:ext uri="{FF2B5EF4-FFF2-40B4-BE49-F238E27FC236}">
                <a16:creationId xmlns:a16="http://schemas.microsoft.com/office/drawing/2014/main" id="{85F01F9D-34D6-07F2-561E-CB6D7CCD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7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ADD3-70A5-AF00-5E5B-D133FB83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88B45-F69F-01B6-D3DA-C93840DA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Тетрада Фалло">
            <a:extLst>
              <a:ext uri="{FF2B5EF4-FFF2-40B4-BE49-F238E27FC236}">
                <a16:creationId xmlns:a16="http://schemas.microsoft.com/office/drawing/2014/main" id="{B98F2623-205F-3648-CC3C-6E83A330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00" y="0"/>
            <a:ext cx="3624775" cy="29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419289E-FD93-73F2-0F24-E58C94D3F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985491"/>
              </p:ext>
            </p:extLst>
          </p:nvPr>
        </p:nvGraphicFramePr>
        <p:xfrm>
          <a:off x="695324" y="2000225"/>
          <a:ext cx="10250513" cy="420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AA7355-3358-7CE3-5BFF-EB9D009728B5}"/>
              </a:ext>
            </a:extLst>
          </p:cNvPr>
          <p:cNvSpPr/>
          <p:nvPr/>
        </p:nvSpPr>
        <p:spPr>
          <a:xfrm>
            <a:off x="3013490" y="5908615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. </a:t>
            </a:r>
          </a:p>
          <a:p>
            <a:pPr algn="r"/>
            <a:r>
              <a:rPr lang="ru-RU" sz="1000" i="1" dirty="0"/>
              <a:t>Рисунок:</a:t>
            </a:r>
            <a:r>
              <a:rPr lang="en-US" sz="1000" i="1" dirty="0"/>
              <a:t> </a:t>
            </a:r>
            <a:r>
              <a:rPr lang="en-US" sz="1000" i="1" dirty="0">
                <a:hlinkClick r:id="rId8"/>
              </a:rPr>
              <a:t>https://bosti.kg/stati_patsientam/42-tetrada-fallo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11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DF99-E7D3-19D1-F52F-540C57D0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5614C5F-8791-E379-9107-58DE396FE5C6}"/>
              </a:ext>
            </a:extLst>
          </p:cNvPr>
          <p:cNvGrpSpPr/>
          <p:nvPr/>
        </p:nvGrpSpPr>
        <p:grpSpPr>
          <a:xfrm>
            <a:off x="829994" y="738521"/>
            <a:ext cx="10523806" cy="1878070"/>
            <a:chOff x="0" y="0"/>
            <a:chExt cx="10515600" cy="4155839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AAD015A-2B6E-CDBA-8791-74D926BB7A7A}"/>
                </a:ext>
              </a:extLst>
            </p:cNvPr>
            <p:cNvSpPr/>
            <p:nvPr/>
          </p:nvSpPr>
          <p:spPr>
            <a:xfrm>
              <a:off x="0" y="0"/>
              <a:ext cx="10515600" cy="415583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x-none" dirty="0"/>
            </a:p>
          </p:txBody>
        </p:sp>
        <p:sp>
          <p:nvSpPr>
            <p:cNvPr id="8" name="Прямоугольник: скругленные углы 4">
              <a:extLst>
                <a:ext uri="{FF2B5EF4-FFF2-40B4-BE49-F238E27FC236}">
                  <a16:creationId xmlns:a16="http://schemas.microsoft.com/office/drawing/2014/main" id="{67B78886-F2F6-639B-00A1-D6D57675723D}"/>
                </a:ext>
              </a:extLst>
            </p:cNvPr>
            <p:cNvSpPr txBox="1"/>
            <p:nvPr/>
          </p:nvSpPr>
          <p:spPr>
            <a:xfrm>
              <a:off x="202871" y="202871"/>
              <a:ext cx="10109858" cy="37500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marL="0" lvl="0" indent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x-none" sz="2400" kern="1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85A42C-9698-3CCB-FA2D-74F16E4F038D}"/>
              </a:ext>
            </a:extLst>
          </p:cNvPr>
          <p:cNvSpPr txBox="1"/>
          <p:nvPr/>
        </p:nvSpPr>
        <p:spPr>
          <a:xfrm>
            <a:off x="996461" y="731520"/>
            <a:ext cx="10199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</a:rPr>
              <a:t>Тетрада </a:t>
            </a:r>
            <a:r>
              <a:rPr lang="ru-RU" sz="2800" dirty="0" err="1">
                <a:solidFill>
                  <a:srgbClr val="002060"/>
                </a:solidFill>
              </a:rPr>
              <a:t>Фалло</a:t>
            </a:r>
            <a:r>
              <a:rPr lang="ru-RU" sz="2800" dirty="0">
                <a:solidFill>
                  <a:srgbClr val="002060"/>
                </a:solidFill>
              </a:rPr>
              <a:t> формируется вследствие нарушения процесса </a:t>
            </a:r>
            <a:r>
              <a:rPr lang="ru-RU" sz="2800" dirty="0" err="1">
                <a:solidFill>
                  <a:srgbClr val="002060"/>
                </a:solidFill>
              </a:rPr>
              <a:t>кардиогенеза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</a:rPr>
              <a:t>на </a:t>
            </a:r>
            <a:r>
              <a:rPr lang="ru-RU" sz="2800" dirty="0">
                <a:solidFill>
                  <a:srgbClr val="002060"/>
                </a:solidFill>
                <a:highlight>
                  <a:srgbClr val="FFFF00"/>
                </a:highlight>
              </a:rPr>
              <a:t>3-8 неделе эмбрионального развития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(это является основной причиной!!!).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5A507072-F729-D651-2997-077EDCBD5030}"/>
              </a:ext>
            </a:extLst>
          </p:cNvPr>
          <p:cNvSpPr txBox="1">
            <a:spLocks/>
          </p:cNvSpPr>
          <p:nvPr/>
        </p:nvSpPr>
        <p:spPr>
          <a:xfrm>
            <a:off x="3608038" y="5772404"/>
            <a:ext cx="7888637" cy="635429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  <a:hlinkClick r:id="rId2"/>
              </a:rPr>
              <a:t>https://cyberleninka.ru/article/n/sovremennye-metody-vyyavleniya-defekta-mezhzheludochkovoy-peregorodki-serdtsa-cheloveka-u-detey-i-novorozhdennyh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:a16="http://schemas.microsoft.com/office/drawing/2014/main" id="{F96FE840-0586-3D63-1570-AE04BD2342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743106"/>
              </p:ext>
            </p:extLst>
          </p:nvPr>
        </p:nvGraphicFramePr>
        <p:xfrm>
          <a:off x="801858" y="3137095"/>
          <a:ext cx="10513842" cy="232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9588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42151-2EFF-1A15-18B6-ED5BDA40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9">
            <a:extLst>
              <a:ext uri="{FF2B5EF4-FFF2-40B4-BE49-F238E27FC236}">
                <a16:creationId xmlns:a16="http://schemas.microsoft.com/office/drawing/2014/main" id="{B562AE19-5260-BD71-7E08-6901A87B0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5" t="21100" r="16545" b="11184"/>
          <a:stretch/>
        </p:blipFill>
        <p:spPr>
          <a:xfrm>
            <a:off x="525984" y="1292110"/>
            <a:ext cx="1817721" cy="2989385"/>
          </a:xfrm>
          <a:prstGeom prst="rect">
            <a:avLst/>
          </a:prstGeom>
        </p:spPr>
      </p:pic>
      <p:sp>
        <p:nvSpPr>
          <p:cNvPr id="2" name="Выноска со стрелкой вниз 1">
            <a:extLst>
              <a:ext uri="{FF2B5EF4-FFF2-40B4-BE49-F238E27FC236}">
                <a16:creationId xmlns:a16="http://schemas.microsoft.com/office/drawing/2014/main" id="{52842BBD-0B70-F114-1040-E31289F10156}"/>
              </a:ext>
            </a:extLst>
          </p:cNvPr>
          <p:cNvSpPr/>
          <p:nvPr/>
        </p:nvSpPr>
        <p:spPr>
          <a:xfrm>
            <a:off x="2166425" y="1716258"/>
            <a:ext cx="7723162" cy="87219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развития конус и артериальные ствол разделяются на два канала: легочной и аортальный.</a:t>
            </a:r>
            <a:endParaRPr 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E6DB2C35-33F4-65DF-0181-27E0F12F6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5" t="18991" r="43907" b="14641"/>
          <a:stretch/>
        </p:blipFill>
        <p:spPr>
          <a:xfrm>
            <a:off x="10025483" y="2630659"/>
            <a:ext cx="1577996" cy="3137095"/>
          </a:xfrm>
          <a:prstGeom prst="rect">
            <a:avLst/>
          </a:prstGeom>
        </p:spPr>
      </p:pic>
      <p:sp>
        <p:nvSpPr>
          <p:cNvPr id="7" name="Выноска со стрелкой вниз 6">
            <a:extLst>
              <a:ext uri="{FF2B5EF4-FFF2-40B4-BE49-F238E27FC236}">
                <a16:creationId xmlns:a16="http://schemas.microsoft.com/office/drawing/2014/main" id="{B10296DC-897E-D538-F9B1-E2C49330438A}"/>
              </a:ext>
            </a:extLst>
          </p:cNvPr>
          <p:cNvSpPr/>
          <p:nvPr/>
        </p:nvSpPr>
        <p:spPr>
          <a:xfrm>
            <a:off x="2180493" y="2715066"/>
            <a:ext cx="7845599" cy="1378633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 происходит за счет роста в просвет конуса и артериального ствола парных соединительнотканных складок, которые встречаются и образуют полную перегородку</a:t>
            </a:r>
            <a:endParaRPr 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82D3D-5037-ED11-3214-5D967E6E7080}"/>
              </a:ext>
            </a:extLst>
          </p:cNvPr>
          <p:cNvSpPr txBox="1"/>
          <p:nvPr/>
        </p:nvSpPr>
        <p:spPr>
          <a:xfrm>
            <a:off x="1181686" y="774697"/>
            <a:ext cx="931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происходит поломка в эмбриогенезе при тетраде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Выноска со стрелкой вниз 6">
            <a:extLst>
              <a:ext uri="{FF2B5EF4-FFF2-40B4-BE49-F238E27FC236}">
                <a16:creationId xmlns:a16="http://schemas.microsoft.com/office/drawing/2014/main" id="{2AA1B787-5846-A742-5A43-9BDB36ED0306}"/>
              </a:ext>
            </a:extLst>
          </p:cNvPr>
          <p:cNvSpPr/>
          <p:nvPr/>
        </p:nvSpPr>
        <p:spPr>
          <a:xfrm>
            <a:off x="2208627" y="4220307"/>
            <a:ext cx="7744781" cy="1420837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соединительнотканные складки участвуют в окончательном закрытии </a:t>
            </a:r>
          </a:p>
          <a:p>
            <a:pPr lvl="0"/>
            <a:r>
              <a:rPr lang="ru-RU" sz="1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МЖП, срастаясь с мышечной частью МЖП и с </a:t>
            </a:r>
            <a:r>
              <a:rPr lang="ru-RU" sz="18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эндокардиальными</a:t>
            </a:r>
            <a:r>
              <a:rPr lang="ru-RU" sz="1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подушками, образующими перегородку атриовентрикулярного канала</a:t>
            </a:r>
            <a:endParaRPr lang="x-none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x-none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2176BB-422A-60E4-3B55-4F878E5D6680}"/>
              </a:ext>
            </a:extLst>
          </p:cNvPr>
          <p:cNvSpPr/>
          <p:nvPr/>
        </p:nvSpPr>
        <p:spPr>
          <a:xfrm>
            <a:off x="3013490" y="5722164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Рисунки с видеоурока профессора </a:t>
            </a:r>
            <a:r>
              <a:rPr lang="ru-RU" sz="1000" dirty="0" err="1">
                <a:cs typeface="Times New Roman" pitchFamily="18" charset="0"/>
              </a:rPr>
              <a:t>В.Изранова</a:t>
            </a:r>
            <a:r>
              <a:rPr lang="ru-RU" sz="1000" dirty="0">
                <a:cs typeface="Times New Roman" pitchFamily="18" charset="0"/>
              </a:rPr>
              <a:t>: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 </a:t>
            </a:r>
            <a:r>
              <a:rPr lang="en-US" sz="1000" dirty="0">
                <a:cs typeface="Times New Roman" pitchFamily="18" charset="0"/>
                <a:hlinkClick r:id="rId3"/>
              </a:rPr>
              <a:t>https://www.youtube.com/watch?v=1uqXN2MUPv4</a:t>
            </a:r>
            <a:r>
              <a:rPr lang="ru-RU" sz="1000" dirty="0">
                <a:cs typeface="Times New Roman" pitchFamily="18" charset="0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88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E6CD-75A3-0CB4-0710-3172E1F3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9">
            <a:extLst>
              <a:ext uri="{FF2B5EF4-FFF2-40B4-BE49-F238E27FC236}">
                <a16:creationId xmlns:a16="http://schemas.microsoft.com/office/drawing/2014/main" id="{C03E7223-77C9-180F-C36F-04137FCF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5" t="21100" r="16545" b="11184"/>
          <a:stretch/>
        </p:blipFill>
        <p:spPr>
          <a:xfrm>
            <a:off x="582374" y="1146206"/>
            <a:ext cx="1672304" cy="2750234"/>
          </a:xfrm>
          <a:prstGeom prst="rect">
            <a:avLst/>
          </a:prstGeom>
        </p:spPr>
      </p:pic>
      <p:sp>
        <p:nvSpPr>
          <p:cNvPr id="2" name="Выноска со стрелкой вниз 1">
            <a:extLst>
              <a:ext uri="{FF2B5EF4-FFF2-40B4-BE49-F238E27FC236}">
                <a16:creationId xmlns:a16="http://schemas.microsoft.com/office/drawing/2014/main" id="{091EA890-84CC-0EDF-A1C8-2A4AE4AD1066}"/>
              </a:ext>
            </a:extLst>
          </p:cNvPr>
          <p:cNvSpPr/>
          <p:nvPr/>
        </p:nvSpPr>
        <p:spPr>
          <a:xfrm>
            <a:off x="2124222" y="1824504"/>
            <a:ext cx="7986275" cy="118598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складки артериального ствола встречаются не в центре, а смещаются вперед и влево, то формируется узкий легочной ствол и широкая аорта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>
            <a:extLst>
              <a:ext uri="{FF2B5EF4-FFF2-40B4-BE49-F238E27FC236}">
                <a16:creationId xmlns:a16="http://schemas.microsoft.com/office/drawing/2014/main" id="{DA501CC4-680F-8E79-281B-4C6366AA6BEF}"/>
              </a:ext>
            </a:extLst>
          </p:cNvPr>
          <p:cNvSpPr/>
          <p:nvPr/>
        </p:nvSpPr>
        <p:spPr>
          <a:xfrm>
            <a:off x="2124221" y="3094892"/>
            <a:ext cx="7915939" cy="1266093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NewRomanPSMT"/>
              </a:rPr>
              <a:t>Благодаря своей ширине аорта смещается вправо таким образом, что вход в нее оказывается расположенным над мышечной частью межжелудочковой перегородки</a:t>
            </a:r>
          </a:p>
          <a:p>
            <a:br>
              <a:rPr lang="ru-RU" dirty="0"/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0A361-35BB-2FBC-C546-BB26D159EC35}"/>
              </a:ext>
            </a:extLst>
          </p:cNvPr>
          <p:cNvSpPr txBox="1"/>
          <p:nvPr/>
        </p:nvSpPr>
        <p:spPr>
          <a:xfrm>
            <a:off x="1463040" y="676223"/>
            <a:ext cx="869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происходит поломка в эмбриогенезе при тетраде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Выноска со стрелкой вниз 6">
            <a:extLst>
              <a:ext uri="{FF2B5EF4-FFF2-40B4-BE49-F238E27FC236}">
                <a16:creationId xmlns:a16="http://schemas.microsoft.com/office/drawing/2014/main" id="{11C9BAEA-5FDD-7F80-F0EA-4EB6BCDB8259}"/>
              </a:ext>
            </a:extLst>
          </p:cNvPr>
          <p:cNvSpPr/>
          <p:nvPr/>
        </p:nvSpPr>
        <p:spPr>
          <a:xfrm>
            <a:off x="2124221" y="4316438"/>
            <a:ext cx="7863841" cy="1029286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NewRomanPSMT"/>
              </a:rPr>
              <a:t>Пространство между складками артериального ствола и мышечной частью МЖП остается незаполненной, вследствие чего и формируется дефект МЖП</a:t>
            </a: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br>
              <a:rPr lang="ru-RU" dirty="0"/>
            </a:br>
            <a:r>
              <a:rPr lang="x-none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6">
            <a:extLst>
              <a:ext uri="{FF2B5EF4-FFF2-40B4-BE49-F238E27FC236}">
                <a16:creationId xmlns:a16="http://schemas.microsoft.com/office/drawing/2014/main" id="{FF4470CB-E09C-8C53-F16E-20FAD89DE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5" t="18991" r="43907" b="14641"/>
          <a:stretch/>
        </p:blipFill>
        <p:spPr>
          <a:xfrm>
            <a:off x="10152194" y="3233111"/>
            <a:ext cx="1344481" cy="2672862"/>
          </a:xfrm>
          <a:prstGeom prst="rect">
            <a:avLst/>
          </a:prstGeom>
        </p:spPr>
      </p:pic>
      <p:sp>
        <p:nvSpPr>
          <p:cNvPr id="5" name="Выноска со стрелкой вниз 6">
            <a:extLst>
              <a:ext uri="{FF2B5EF4-FFF2-40B4-BE49-F238E27FC236}">
                <a16:creationId xmlns:a16="http://schemas.microsoft.com/office/drawing/2014/main" id="{C17E012D-94F0-A8F8-15D6-20DFDD5E4CA1}"/>
              </a:ext>
            </a:extLst>
          </p:cNvPr>
          <p:cNvSpPr/>
          <p:nvPr/>
        </p:nvSpPr>
        <p:spPr>
          <a:xfrm>
            <a:off x="2110154" y="5403790"/>
            <a:ext cx="8138675" cy="1067348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NewRomanPSMT"/>
            </a:endParaRPr>
          </a:p>
          <a:p>
            <a:pPr algn="l"/>
            <a:endParaRPr lang="ru-RU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NewRomanPSMT"/>
              </a:rPr>
              <a:t>Гипертрофия миокарда правого желудочка формируется, как следствие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NewRomanPSMT"/>
              </a:rPr>
              <a:t>затрудненного оттока крови из желудочка</a:t>
            </a:r>
          </a:p>
          <a:p>
            <a:br>
              <a:rPr lang="ru-RU" dirty="0"/>
            </a:b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F81CD1-0FD3-12E3-2467-739C64AD8AE4}"/>
              </a:ext>
            </a:extLst>
          </p:cNvPr>
          <p:cNvSpPr/>
          <p:nvPr/>
        </p:nvSpPr>
        <p:spPr>
          <a:xfrm>
            <a:off x="3013490" y="5877838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Рисунки с видеоурока профессора </a:t>
            </a:r>
            <a:r>
              <a:rPr lang="ru-RU" sz="1000" dirty="0" err="1">
                <a:cs typeface="Times New Roman" pitchFamily="18" charset="0"/>
              </a:rPr>
              <a:t>В.Изранова</a:t>
            </a:r>
            <a:r>
              <a:rPr lang="ru-RU" sz="1000" dirty="0">
                <a:cs typeface="Times New Roman" pitchFamily="18" charset="0"/>
              </a:rPr>
              <a:t>: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000" dirty="0">
                <a:cs typeface="Times New Roman" pitchFamily="18" charset="0"/>
              </a:rPr>
              <a:t> </a:t>
            </a:r>
            <a:r>
              <a:rPr lang="en-US" sz="1000" dirty="0">
                <a:cs typeface="Times New Roman" pitchFamily="18" charset="0"/>
                <a:hlinkClick r:id="rId3"/>
              </a:rPr>
              <a:t>https://www.youtube.com/watch?v=1uqXN2MUPv4</a:t>
            </a:r>
            <a:r>
              <a:rPr lang="ru-RU" sz="1000" dirty="0">
                <a:cs typeface="Times New Roman" pitchFamily="18" charset="0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2FF3-985F-3ED9-D5E3-90836E5AA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6C268-7209-1093-82B1-06A912EB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22665"/>
            <a:ext cx="10594145" cy="5774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endParaRPr lang="x-none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D4AF27-7574-6901-BF38-5547AFE00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013" y="953427"/>
            <a:ext cx="10515600" cy="4351338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dirty="0"/>
              <a:t>Клинико-анатомические формы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dirty="0"/>
              <a:t>(в связи с особенностями гемодинамики):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8DB762D-AB86-DF8E-7D13-823335AB2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075976"/>
              </p:ext>
            </p:extLst>
          </p:nvPr>
        </p:nvGraphicFramePr>
        <p:xfrm>
          <a:off x="2299287" y="1758461"/>
          <a:ext cx="8406228" cy="462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FBBE61-BDC9-0D40-775B-6310AA3DB398}"/>
              </a:ext>
            </a:extLst>
          </p:cNvPr>
          <p:cNvSpPr/>
          <p:nvPr/>
        </p:nvSpPr>
        <p:spPr>
          <a:xfrm>
            <a:off x="3013490" y="5895182"/>
            <a:ext cx="8483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2009, 384с.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36007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FF6BA-9407-2D75-A3B5-C2013BB4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2DFBA-3563-2DC9-8123-4FF1ABF3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3" y="0"/>
            <a:ext cx="7754059" cy="7602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гемодинамики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74635D-6EF4-BE23-7F54-CF2AD6CA8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549275"/>
            <a:ext cx="5156835" cy="64814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норме: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B1870D-80E0-DBA2-C3DA-53719CA5A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770" y="380463"/>
            <a:ext cx="5183188" cy="82391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тетраде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Фалло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dirty="0">
              <a:solidFill>
                <a:srgbClr val="C00000"/>
              </a:solidFill>
            </a:endParaRPr>
          </a:p>
        </p:txBody>
      </p:sp>
      <p:sp>
        <p:nvSpPr>
          <p:cNvPr id="7" name="Выноска со стрелкой вниз 1">
            <a:extLst>
              <a:ext uri="{FF2B5EF4-FFF2-40B4-BE49-F238E27FC236}">
                <a16:creationId xmlns:a16="http://schemas.microsoft.com/office/drawing/2014/main" id="{2682BBAF-1A1A-F51C-ABF4-E201B08349BC}"/>
              </a:ext>
            </a:extLst>
          </p:cNvPr>
          <p:cNvSpPr/>
          <p:nvPr/>
        </p:nvSpPr>
        <p:spPr>
          <a:xfrm>
            <a:off x="695325" y="1252024"/>
            <a:ext cx="5241241" cy="102694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Венозная кровь поступает из полой вены в ПП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1">
            <a:extLst>
              <a:ext uri="{FF2B5EF4-FFF2-40B4-BE49-F238E27FC236}">
                <a16:creationId xmlns:a16="http://schemas.microsoft.com/office/drawing/2014/main" id="{97DDF409-7BCA-F5CC-B4A2-078D5D485E33}"/>
              </a:ext>
            </a:extLst>
          </p:cNvPr>
          <p:cNvSpPr/>
          <p:nvPr/>
        </p:nvSpPr>
        <p:spPr>
          <a:xfrm>
            <a:off x="695324" y="2164066"/>
            <a:ext cx="5255309" cy="7309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ПЖ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низ 1">
            <a:extLst>
              <a:ext uri="{FF2B5EF4-FFF2-40B4-BE49-F238E27FC236}">
                <a16:creationId xmlns:a16="http://schemas.microsoft.com/office/drawing/2014/main" id="{1E2E8D9B-004F-947C-F89F-30192407A612}"/>
              </a:ext>
            </a:extLst>
          </p:cNvPr>
          <p:cNvSpPr/>
          <p:nvPr/>
        </p:nvSpPr>
        <p:spPr>
          <a:xfrm>
            <a:off x="695325" y="2966256"/>
            <a:ext cx="5227173" cy="100083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из ПЖ в легочный ствол, который направляется к легким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">
            <a:extLst>
              <a:ext uri="{FF2B5EF4-FFF2-40B4-BE49-F238E27FC236}">
                <a16:creationId xmlns:a16="http://schemas.microsoft.com/office/drawing/2014/main" id="{485D1778-60F6-1A3E-75D8-9B8A16C53576}"/>
              </a:ext>
            </a:extLst>
          </p:cNvPr>
          <p:cNvSpPr/>
          <p:nvPr/>
        </p:nvSpPr>
        <p:spPr>
          <a:xfrm>
            <a:off x="695324" y="3892062"/>
            <a:ext cx="5241241" cy="104569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артериальная кровь поступает из легочных вен в ЛП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">
            <a:extLst>
              <a:ext uri="{FF2B5EF4-FFF2-40B4-BE49-F238E27FC236}">
                <a16:creationId xmlns:a16="http://schemas.microsoft.com/office/drawing/2014/main" id="{F963F5DE-188F-DB22-92C5-883199F0357E}"/>
              </a:ext>
            </a:extLst>
          </p:cNvPr>
          <p:cNvSpPr/>
          <p:nvPr/>
        </p:nvSpPr>
        <p:spPr>
          <a:xfrm>
            <a:off x="695324" y="4880212"/>
            <a:ext cx="5227174" cy="74686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ЛЖ и затем в аорту.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ыноска со стрелкой вниз 1">
            <a:extLst>
              <a:ext uri="{FF2B5EF4-FFF2-40B4-BE49-F238E27FC236}">
                <a16:creationId xmlns:a16="http://schemas.microsoft.com/office/drawing/2014/main" id="{BC68B1CB-E4BE-668B-90BC-0F551CD17C7A}"/>
              </a:ext>
            </a:extLst>
          </p:cNvPr>
          <p:cNvSpPr/>
          <p:nvPr/>
        </p:nvSpPr>
        <p:spPr>
          <a:xfrm>
            <a:off x="6330462" y="1252026"/>
            <a:ext cx="5008098" cy="95660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Во время систолы кровь поступает из обоих желудочков 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ыноска со стрелкой вниз 1">
            <a:extLst>
              <a:ext uri="{FF2B5EF4-FFF2-40B4-BE49-F238E27FC236}">
                <a16:creationId xmlns:a16="http://schemas.microsoft.com/office/drawing/2014/main" id="{892BD144-9CE4-ABDA-9CEA-4FFCCAA9FA04}"/>
              </a:ext>
            </a:extLst>
          </p:cNvPr>
          <p:cNvSpPr/>
          <p:nvPr/>
        </p:nvSpPr>
        <p:spPr>
          <a:xfrm>
            <a:off x="6299983" y="2248487"/>
            <a:ext cx="5008098" cy="95660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аорту и в меньшем количестве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ыноска со стрелкой вниз 1">
            <a:extLst>
              <a:ext uri="{FF2B5EF4-FFF2-40B4-BE49-F238E27FC236}">
                <a16:creationId xmlns:a16="http://schemas.microsoft.com/office/drawing/2014/main" id="{5EE460B2-3FE9-4EC7-81FC-EAEB049AA836}"/>
              </a:ext>
            </a:extLst>
          </p:cNvPr>
          <p:cNvSpPr/>
          <p:nvPr/>
        </p:nvSpPr>
        <p:spPr>
          <a:xfrm>
            <a:off x="6283571" y="3244949"/>
            <a:ext cx="5008098" cy="95660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легочную артерию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ой вниз 1">
            <a:extLst>
              <a:ext uri="{FF2B5EF4-FFF2-40B4-BE49-F238E27FC236}">
                <a16:creationId xmlns:a16="http://schemas.microsoft.com/office/drawing/2014/main" id="{2314D803-D84D-D1FC-3C34-563697CCF9BB}"/>
              </a:ext>
            </a:extLst>
          </p:cNvPr>
          <p:cNvSpPr/>
          <p:nvPr/>
        </p:nvSpPr>
        <p:spPr>
          <a:xfrm>
            <a:off x="6260123" y="4262511"/>
            <a:ext cx="5050302" cy="140676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обогащенная кислородом кровь и бедная кислородом кровь смешиваются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Выноска со стрелкой вниз 1">
            <a:extLst>
              <a:ext uri="{FF2B5EF4-FFF2-40B4-BE49-F238E27FC236}">
                <a16:creationId xmlns:a16="http://schemas.microsoft.com/office/drawing/2014/main" id="{A0212BB0-7BD1-413D-656F-2535D5425282}"/>
              </a:ext>
            </a:extLst>
          </p:cNvPr>
          <p:cNvSpPr/>
          <p:nvPr/>
        </p:nvSpPr>
        <p:spPr>
          <a:xfrm>
            <a:off x="6288257" y="5493437"/>
            <a:ext cx="4989343" cy="92143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61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смешанная кровь в БКК.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959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2423</Words>
  <Application>Microsoft Office PowerPoint</Application>
  <PresentationFormat>Широкоэкранный</PresentationFormat>
  <Paragraphs>264</Paragraphs>
  <Slides>39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TimesNewRomanPSMT</vt:lpstr>
      <vt:lpstr>Wingdings</vt:lpstr>
      <vt:lpstr>Тема Office</vt:lpstr>
      <vt:lpstr>Презентация PowerPoint</vt:lpstr>
      <vt:lpstr>Тетрада Фалло (Q 21.3 МКБ 10 )</vt:lpstr>
      <vt:lpstr>Презентация PowerPoint</vt:lpstr>
      <vt:lpstr>Эпидемиология</vt:lpstr>
      <vt:lpstr>Презентация PowerPoint</vt:lpstr>
      <vt:lpstr>Презентация PowerPoint</vt:lpstr>
      <vt:lpstr>Презентация PowerPoint</vt:lpstr>
      <vt:lpstr>Классификация</vt:lpstr>
      <vt:lpstr>Особенности гемодинамики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всех форм тетрады Фалло характерен цианоз,  выраженность цианоза  зависит от формы</vt:lpstr>
      <vt:lpstr>Клиника тяжелой формы тетрады Фалло:</vt:lpstr>
      <vt:lpstr>Презентация PowerPoint</vt:lpstr>
      <vt:lpstr>Почему так происходит? </vt:lpstr>
      <vt:lpstr>Механизм возникновения одышечно-цианотических приступов:</vt:lpstr>
      <vt:lpstr>Механизм возникновения одышечно-цианотических приступов:</vt:lpstr>
      <vt:lpstr>Другие клинические проявления  вследствие постоянной артериальной гипоксемии,  приводящей к трофическим нарушениям тканей и органов</vt:lpstr>
      <vt:lpstr>Объективно:</vt:lpstr>
      <vt:lpstr>ЭХОКАРДИОСКОПИЯ при Тетраде Фалло Парастернальная позиция, длинная ось ЛЖ</vt:lpstr>
      <vt:lpstr>Парастернальная позиция, длинная ось ЛЖ</vt:lpstr>
      <vt:lpstr>Парастернальная позиция, длинная ось ЛЖ</vt:lpstr>
      <vt:lpstr>Парастернальная позиция, длинная ось ЛЖ</vt:lpstr>
      <vt:lpstr>Парастернальная позиция по короткой оси, на уровне аортального клапана</vt:lpstr>
      <vt:lpstr>Парастернальная позиция по короткой оси, на уровне аортального клапана</vt:lpstr>
      <vt:lpstr>Парастернальная позиция по короткой оси, на уровне аортального клапана</vt:lpstr>
      <vt:lpstr>Апикальный доступ, четырехкамерная позиция </vt:lpstr>
      <vt:lpstr>Волновая допплерография</vt:lpstr>
      <vt:lpstr>Тетрада Фалло. Виден большой дефект приносящей части МЖП и сидящая на ней верхом аорта. Парастернальная длинная ось ЛЖ.</vt:lpstr>
      <vt:lpstr>Тетрада Фалло. Виден ДМЖП, прилежащий к АВ-клапанам и гипертрофированный ПЖ. Апикальная четырехкамерная позиция.</vt:lpstr>
      <vt:lpstr>Презентация PowerPoint</vt:lpstr>
      <vt:lpstr>Презентация PowerPoint</vt:lpstr>
      <vt:lpstr>ЭКГ-критерии неполной блокады ПНПГ: Расширение QRS до 120 мсек. Форма комплекса QRS в V1-V2 приобретает форму RsR' ("заячьи уши"), при этом левое "ухо" - ниже правого. Расширение и углубление волны S в "левых" отведениях I, aVL, V5-V6. </vt:lpstr>
      <vt:lpstr>После хирургич. коррекции ТФ обструкции выносящего тракта ПЖ нет,  видна лишь легкая регургитация клапана ЛА (обозначено стрелкой). Парастернальная короткая ось, на уровне аортального клапана.</vt:lpstr>
      <vt:lpstr>Прогноз</vt:lpstr>
      <vt:lpstr>Использованная литература: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berik nazar</dc:creator>
  <cp:lastModifiedBy>berik nazar</cp:lastModifiedBy>
  <cp:revision>33</cp:revision>
  <dcterms:created xsi:type="dcterms:W3CDTF">2023-11-20T15:43:14Z</dcterms:created>
  <dcterms:modified xsi:type="dcterms:W3CDTF">2024-12-10T16:21:02Z</dcterms:modified>
</cp:coreProperties>
</file>